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4" r:id="rId1"/>
  </p:sldMasterIdLst>
  <p:notesMasterIdLst>
    <p:notesMasterId r:id="rId13"/>
  </p:notesMasterIdLst>
  <p:handoutMasterIdLst>
    <p:handoutMasterId r:id="rId14"/>
  </p:handoutMasterIdLst>
  <p:sldIdLst>
    <p:sldId id="256" r:id="rId2"/>
    <p:sldId id="271" r:id="rId3"/>
    <p:sldId id="267" r:id="rId4"/>
    <p:sldId id="257" r:id="rId5"/>
    <p:sldId id="268" r:id="rId6"/>
    <p:sldId id="269" r:id="rId7"/>
    <p:sldId id="270" r:id="rId8"/>
    <p:sldId id="261" r:id="rId9"/>
    <p:sldId id="273" r:id="rId10"/>
    <p:sldId id="262" r:id="rId11"/>
    <p:sldId id="274"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78455"/>
  </p:normalViewPr>
  <p:slideViewPr>
    <p:cSldViewPr snapToGrid="0" snapToObjects="1">
      <p:cViewPr varScale="1">
        <p:scale>
          <a:sx n="99" d="100"/>
          <a:sy n="99" d="100"/>
        </p:scale>
        <p:origin x="2896" y="184"/>
      </p:cViewPr>
      <p:guideLst/>
    </p:cSldViewPr>
  </p:slideViewPr>
  <p:notesTextViewPr>
    <p:cViewPr>
      <p:scale>
        <a:sx n="70" d="100"/>
        <a:sy n="7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95F3C9-E8F2-455C-884D-85979EAFFA19}"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9BBD0E1D-0989-446D-AB0E-A203F650A97B}">
      <dgm:prSet custT="1"/>
      <dgm:spPr/>
      <dgm:t>
        <a:bodyPr/>
        <a:lstStyle/>
        <a:p>
          <a:r>
            <a:rPr lang="en-US" sz="2200" dirty="0">
              <a:latin typeface="Times New Roman" panose="02020603050405020304" pitchFamily="18" charset="0"/>
              <a:cs typeface="Times New Roman" panose="02020603050405020304" pitchFamily="18" charset="0"/>
            </a:rPr>
            <a:t>*None</a:t>
          </a:r>
        </a:p>
      </dgm:t>
    </dgm:pt>
    <dgm:pt modelId="{B2CD0D14-25DB-4C5A-AF6E-267CE62AD96D}" type="parTrans" cxnId="{CB4478BD-4666-4E26-A518-4788FF2BCC0C}">
      <dgm:prSet/>
      <dgm:spPr/>
      <dgm:t>
        <a:bodyPr/>
        <a:lstStyle/>
        <a:p>
          <a:endParaRPr lang="en-US"/>
        </a:p>
      </dgm:t>
    </dgm:pt>
    <dgm:pt modelId="{C7C61AD0-BD81-435C-A095-9E9B0F96C198}" type="sibTrans" cxnId="{CB4478BD-4666-4E26-A518-4788FF2BCC0C}">
      <dgm:prSet/>
      <dgm:spPr/>
      <dgm:t>
        <a:bodyPr/>
        <a:lstStyle/>
        <a:p>
          <a:endParaRPr lang="en-US"/>
        </a:p>
      </dgm:t>
    </dgm:pt>
    <dgm:pt modelId="{2F3CFC87-D200-4D6A-9CE4-6586E78AF465}">
      <dgm:prSet custT="1"/>
      <dgm:spPr/>
      <dgm:t>
        <a:bodyPr/>
        <a:lstStyle/>
        <a:p>
          <a:endParaRPr lang="en-US" sz="18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*Extirpation/extinction</a:t>
          </a:r>
        </a:p>
      </dgm:t>
    </dgm:pt>
    <dgm:pt modelId="{7875FDA2-47C5-45BC-8DE0-00C16B59D131}" type="parTrans" cxnId="{F2655DE9-93E9-4A17-A0B6-4555646F0242}">
      <dgm:prSet/>
      <dgm:spPr/>
      <dgm:t>
        <a:bodyPr/>
        <a:lstStyle/>
        <a:p>
          <a:endParaRPr lang="en-US"/>
        </a:p>
      </dgm:t>
    </dgm:pt>
    <dgm:pt modelId="{C2F9C1F6-5B47-4DEB-9C62-EB677E142025}" type="sibTrans" cxnId="{F2655DE9-93E9-4A17-A0B6-4555646F0242}">
      <dgm:prSet/>
      <dgm:spPr/>
      <dgm:t>
        <a:bodyPr/>
        <a:lstStyle/>
        <a:p>
          <a:endParaRPr lang="en-US"/>
        </a:p>
      </dgm:t>
    </dgm:pt>
    <dgm:pt modelId="{D101606A-B959-4D56-805E-90E5C1ABF43F}">
      <dgm:prSet custT="1"/>
      <dgm:spPr/>
      <dgm:t>
        <a:bodyPr/>
        <a:lstStyle/>
        <a:p>
          <a:endParaRPr lang="en-US" sz="18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*Evolution </a:t>
          </a:r>
        </a:p>
        <a:p>
          <a:r>
            <a:rPr lang="en-US" sz="1900" dirty="0">
              <a:latin typeface="Times New Roman" panose="02020603050405020304" pitchFamily="18" charset="0"/>
              <a:cs typeface="Times New Roman" panose="02020603050405020304" pitchFamily="18" charset="0"/>
            </a:rPr>
            <a:t> –wider threshold temperature for sex determination</a:t>
          </a:r>
        </a:p>
      </dgm:t>
    </dgm:pt>
    <dgm:pt modelId="{49431962-12A6-49BE-92AE-283F530E8188}" type="parTrans" cxnId="{31323577-DD9E-4B5F-B437-A764D149A2C4}">
      <dgm:prSet/>
      <dgm:spPr/>
      <dgm:t>
        <a:bodyPr/>
        <a:lstStyle/>
        <a:p>
          <a:endParaRPr lang="en-US"/>
        </a:p>
      </dgm:t>
    </dgm:pt>
    <dgm:pt modelId="{9FF248B1-AFD7-427C-BA71-55D54B5733FA}" type="sibTrans" cxnId="{31323577-DD9E-4B5F-B437-A764D149A2C4}">
      <dgm:prSet/>
      <dgm:spPr/>
      <dgm:t>
        <a:bodyPr/>
        <a:lstStyle/>
        <a:p>
          <a:endParaRPr lang="en-US"/>
        </a:p>
      </dgm:t>
    </dgm:pt>
    <dgm:pt modelId="{C0A8032D-9F8D-4F4C-A5CA-663F53E2F2C7}">
      <dgm:prSet custT="1"/>
      <dgm:spPr/>
      <dgm:t>
        <a:bodyPr/>
        <a:lstStyle/>
        <a:p>
          <a:endParaRPr lang="en-US" sz="20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*Adaptation</a:t>
          </a:r>
          <a:br>
            <a:rPr lang="en-US" sz="20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 shift elevation range upward</a:t>
          </a:r>
          <a:br>
            <a:rPr lang="en-US" sz="19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 shift geographic range </a:t>
          </a:r>
          <a:br>
            <a:rPr lang="en-US" sz="19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 shift nesting season</a:t>
          </a:r>
          <a:br>
            <a:rPr lang="en-US" sz="1900" dirty="0">
              <a:latin typeface="Times New Roman" panose="02020603050405020304" pitchFamily="18" charset="0"/>
              <a:cs typeface="Times New Roman" panose="02020603050405020304" pitchFamily="18" charset="0"/>
            </a:rPr>
          </a:br>
          <a:r>
            <a:rPr lang="en-US" sz="1900" dirty="0">
              <a:latin typeface="Times New Roman" panose="02020603050405020304" pitchFamily="18" charset="0"/>
              <a:cs typeface="Times New Roman" panose="02020603050405020304" pitchFamily="18" charset="0"/>
            </a:rPr>
            <a:t>- change nest depth/location </a:t>
          </a:r>
        </a:p>
      </dgm:t>
    </dgm:pt>
    <dgm:pt modelId="{E0925331-6275-134C-8F99-B241274B8BCB}" type="parTrans" cxnId="{D5CE744C-25A2-4A4B-8E6E-F8BDC99EB476}">
      <dgm:prSet/>
      <dgm:spPr/>
      <dgm:t>
        <a:bodyPr/>
        <a:lstStyle/>
        <a:p>
          <a:endParaRPr lang="en-US"/>
        </a:p>
      </dgm:t>
    </dgm:pt>
    <dgm:pt modelId="{4FFBF350-28B2-AD4B-8F02-2BC97DE4953E}" type="sibTrans" cxnId="{D5CE744C-25A2-4A4B-8E6E-F8BDC99EB476}">
      <dgm:prSet/>
      <dgm:spPr/>
      <dgm:t>
        <a:bodyPr/>
        <a:lstStyle/>
        <a:p>
          <a:endParaRPr lang="en-US"/>
        </a:p>
      </dgm:t>
    </dgm:pt>
    <dgm:pt modelId="{0D1B3BEA-3C52-A643-BD76-607B3C056F6E}" type="pres">
      <dgm:prSet presAssocID="{3495F3C9-E8F2-455C-884D-85979EAFFA19}" presName="vert0" presStyleCnt="0">
        <dgm:presLayoutVars>
          <dgm:dir/>
          <dgm:animOne val="branch"/>
          <dgm:animLvl val="lvl"/>
        </dgm:presLayoutVars>
      </dgm:prSet>
      <dgm:spPr/>
    </dgm:pt>
    <dgm:pt modelId="{883A2850-D279-1848-8259-7E8EEA64F388}" type="pres">
      <dgm:prSet presAssocID="{9BBD0E1D-0989-446D-AB0E-A203F650A97B}" presName="thickLine" presStyleLbl="alignNode1" presStyleIdx="0" presStyleCnt="4"/>
      <dgm:spPr/>
    </dgm:pt>
    <dgm:pt modelId="{FA680A36-9748-2240-AA34-3D2948B34D9D}" type="pres">
      <dgm:prSet presAssocID="{9BBD0E1D-0989-446D-AB0E-A203F650A97B}" presName="horz1" presStyleCnt="0"/>
      <dgm:spPr/>
    </dgm:pt>
    <dgm:pt modelId="{2BFBBE21-682C-4646-AF07-2B89E890A407}" type="pres">
      <dgm:prSet presAssocID="{9BBD0E1D-0989-446D-AB0E-A203F650A97B}" presName="tx1" presStyleLbl="revTx" presStyleIdx="0" presStyleCnt="4" custScaleY="70174"/>
      <dgm:spPr/>
    </dgm:pt>
    <dgm:pt modelId="{C9311929-F4C6-BC42-95EF-44062AF8E5BC}" type="pres">
      <dgm:prSet presAssocID="{9BBD0E1D-0989-446D-AB0E-A203F650A97B}" presName="vert1" presStyleCnt="0"/>
      <dgm:spPr/>
    </dgm:pt>
    <dgm:pt modelId="{DC022C9D-F9EF-B44F-9071-8AAC1816B690}" type="pres">
      <dgm:prSet presAssocID="{2F3CFC87-D200-4D6A-9CE4-6586E78AF465}" presName="thickLine" presStyleLbl="alignNode1" presStyleIdx="1" presStyleCnt="4"/>
      <dgm:spPr/>
    </dgm:pt>
    <dgm:pt modelId="{A03F8A73-3B93-6D49-A386-AD3EE5A32CA2}" type="pres">
      <dgm:prSet presAssocID="{2F3CFC87-D200-4D6A-9CE4-6586E78AF465}" presName="horz1" presStyleCnt="0"/>
      <dgm:spPr/>
    </dgm:pt>
    <dgm:pt modelId="{7F286A8E-A309-CC46-8944-1988D58A52A5}" type="pres">
      <dgm:prSet presAssocID="{2F3CFC87-D200-4D6A-9CE4-6586E78AF465}" presName="tx1" presStyleLbl="revTx" presStyleIdx="1" presStyleCnt="4" custScaleY="90712"/>
      <dgm:spPr/>
    </dgm:pt>
    <dgm:pt modelId="{1DB9EB81-F187-7B4A-A77E-6426C3ECCB48}" type="pres">
      <dgm:prSet presAssocID="{2F3CFC87-D200-4D6A-9CE4-6586E78AF465}" presName="vert1" presStyleCnt="0"/>
      <dgm:spPr/>
    </dgm:pt>
    <dgm:pt modelId="{EB9417FB-E3A8-8F4E-8CD9-D9880E155595}" type="pres">
      <dgm:prSet presAssocID="{D101606A-B959-4D56-805E-90E5C1ABF43F}" presName="thickLine" presStyleLbl="alignNode1" presStyleIdx="2" presStyleCnt="4"/>
      <dgm:spPr/>
    </dgm:pt>
    <dgm:pt modelId="{3C5C8DA2-D48F-9443-BF05-424FB3D77546}" type="pres">
      <dgm:prSet presAssocID="{D101606A-B959-4D56-805E-90E5C1ABF43F}" presName="horz1" presStyleCnt="0"/>
      <dgm:spPr/>
    </dgm:pt>
    <dgm:pt modelId="{61ADF2CE-9FD5-204D-8191-39FBAD7D3A6B}" type="pres">
      <dgm:prSet presAssocID="{D101606A-B959-4D56-805E-90E5C1ABF43F}" presName="tx1" presStyleLbl="revTx" presStyleIdx="2" presStyleCnt="4" custScaleY="168607"/>
      <dgm:spPr/>
    </dgm:pt>
    <dgm:pt modelId="{486CEBB4-8ABC-EE4B-A67D-AD97BC724992}" type="pres">
      <dgm:prSet presAssocID="{D101606A-B959-4D56-805E-90E5C1ABF43F}" presName="vert1" presStyleCnt="0"/>
      <dgm:spPr/>
    </dgm:pt>
    <dgm:pt modelId="{51BDD941-68AC-1D43-A709-BFFCD4470B5D}" type="pres">
      <dgm:prSet presAssocID="{C0A8032D-9F8D-4F4C-A5CA-663F53E2F2C7}" presName="thickLine" presStyleLbl="alignNode1" presStyleIdx="3" presStyleCnt="4"/>
      <dgm:spPr/>
    </dgm:pt>
    <dgm:pt modelId="{3A67650F-4258-EE49-8805-C43291F310E5}" type="pres">
      <dgm:prSet presAssocID="{C0A8032D-9F8D-4F4C-A5CA-663F53E2F2C7}" presName="horz1" presStyleCnt="0"/>
      <dgm:spPr/>
    </dgm:pt>
    <dgm:pt modelId="{B826CE77-73D3-1E47-BECF-64EDB63CB0A0}" type="pres">
      <dgm:prSet presAssocID="{C0A8032D-9F8D-4F4C-A5CA-663F53E2F2C7}" presName="tx1" presStyleLbl="revTx" presStyleIdx="3" presStyleCnt="4" custScaleY="242648"/>
      <dgm:spPr/>
    </dgm:pt>
    <dgm:pt modelId="{F4F00D4D-D2FD-6240-A6E2-3AF884EF5E10}" type="pres">
      <dgm:prSet presAssocID="{C0A8032D-9F8D-4F4C-A5CA-663F53E2F2C7}" presName="vert1" presStyleCnt="0"/>
      <dgm:spPr/>
    </dgm:pt>
  </dgm:ptLst>
  <dgm:cxnLst>
    <dgm:cxn modelId="{5676E016-4C4C-EE47-B2AC-F289EBF48614}" type="presOf" srcId="{2F3CFC87-D200-4D6A-9CE4-6586E78AF465}" destId="{7F286A8E-A309-CC46-8944-1988D58A52A5}" srcOrd="0" destOrd="0" presId="urn:microsoft.com/office/officeart/2008/layout/LinedList"/>
    <dgm:cxn modelId="{FE8CE422-56F3-F846-9110-E865555692ED}" type="presOf" srcId="{D101606A-B959-4D56-805E-90E5C1ABF43F}" destId="{61ADF2CE-9FD5-204D-8191-39FBAD7D3A6B}" srcOrd="0" destOrd="0" presId="urn:microsoft.com/office/officeart/2008/layout/LinedList"/>
    <dgm:cxn modelId="{D34E6A41-220D-824A-9097-0820094188BE}" type="presOf" srcId="{9BBD0E1D-0989-446D-AB0E-A203F650A97B}" destId="{2BFBBE21-682C-4646-AF07-2B89E890A407}" srcOrd="0" destOrd="0" presId="urn:microsoft.com/office/officeart/2008/layout/LinedList"/>
    <dgm:cxn modelId="{D5CE744C-25A2-4A4B-8E6E-F8BDC99EB476}" srcId="{3495F3C9-E8F2-455C-884D-85979EAFFA19}" destId="{C0A8032D-9F8D-4F4C-A5CA-663F53E2F2C7}" srcOrd="3" destOrd="0" parTransId="{E0925331-6275-134C-8F99-B241274B8BCB}" sibTransId="{4FFBF350-28B2-AD4B-8F02-2BC97DE4953E}"/>
    <dgm:cxn modelId="{31323577-DD9E-4B5F-B437-A764D149A2C4}" srcId="{3495F3C9-E8F2-455C-884D-85979EAFFA19}" destId="{D101606A-B959-4D56-805E-90E5C1ABF43F}" srcOrd="2" destOrd="0" parTransId="{49431962-12A6-49BE-92AE-283F530E8188}" sibTransId="{9FF248B1-AFD7-427C-BA71-55D54B5733FA}"/>
    <dgm:cxn modelId="{BFBA3A7E-946F-4240-88C6-16CF084A6DAC}" type="presOf" srcId="{3495F3C9-E8F2-455C-884D-85979EAFFA19}" destId="{0D1B3BEA-3C52-A643-BD76-607B3C056F6E}" srcOrd="0" destOrd="0" presId="urn:microsoft.com/office/officeart/2008/layout/LinedList"/>
    <dgm:cxn modelId="{CB4478BD-4666-4E26-A518-4788FF2BCC0C}" srcId="{3495F3C9-E8F2-455C-884D-85979EAFFA19}" destId="{9BBD0E1D-0989-446D-AB0E-A203F650A97B}" srcOrd="0" destOrd="0" parTransId="{B2CD0D14-25DB-4C5A-AF6E-267CE62AD96D}" sibTransId="{C7C61AD0-BD81-435C-A095-9E9B0F96C198}"/>
    <dgm:cxn modelId="{C966ABDC-2B21-2F4B-89A3-423A6CE6436E}" type="presOf" srcId="{C0A8032D-9F8D-4F4C-A5CA-663F53E2F2C7}" destId="{B826CE77-73D3-1E47-BECF-64EDB63CB0A0}" srcOrd="0" destOrd="0" presId="urn:microsoft.com/office/officeart/2008/layout/LinedList"/>
    <dgm:cxn modelId="{F2655DE9-93E9-4A17-A0B6-4555646F0242}" srcId="{3495F3C9-E8F2-455C-884D-85979EAFFA19}" destId="{2F3CFC87-D200-4D6A-9CE4-6586E78AF465}" srcOrd="1" destOrd="0" parTransId="{7875FDA2-47C5-45BC-8DE0-00C16B59D131}" sibTransId="{C2F9C1F6-5B47-4DEB-9C62-EB677E142025}"/>
    <dgm:cxn modelId="{7CE827D0-EA2E-A645-9D46-27AD9A6AC343}" type="presParOf" srcId="{0D1B3BEA-3C52-A643-BD76-607B3C056F6E}" destId="{883A2850-D279-1848-8259-7E8EEA64F388}" srcOrd="0" destOrd="0" presId="urn:microsoft.com/office/officeart/2008/layout/LinedList"/>
    <dgm:cxn modelId="{55446680-08D8-AB47-9766-03F5DE0FE206}" type="presParOf" srcId="{0D1B3BEA-3C52-A643-BD76-607B3C056F6E}" destId="{FA680A36-9748-2240-AA34-3D2948B34D9D}" srcOrd="1" destOrd="0" presId="urn:microsoft.com/office/officeart/2008/layout/LinedList"/>
    <dgm:cxn modelId="{87BB866A-77D9-564D-8ED4-63677F75AB87}" type="presParOf" srcId="{FA680A36-9748-2240-AA34-3D2948B34D9D}" destId="{2BFBBE21-682C-4646-AF07-2B89E890A407}" srcOrd="0" destOrd="0" presId="urn:microsoft.com/office/officeart/2008/layout/LinedList"/>
    <dgm:cxn modelId="{D8474B7A-B722-D248-A249-791BC81BFDEE}" type="presParOf" srcId="{FA680A36-9748-2240-AA34-3D2948B34D9D}" destId="{C9311929-F4C6-BC42-95EF-44062AF8E5BC}" srcOrd="1" destOrd="0" presId="urn:microsoft.com/office/officeart/2008/layout/LinedList"/>
    <dgm:cxn modelId="{E6868131-51CE-0544-9FC2-C7C8A4C8F707}" type="presParOf" srcId="{0D1B3BEA-3C52-A643-BD76-607B3C056F6E}" destId="{DC022C9D-F9EF-B44F-9071-8AAC1816B690}" srcOrd="2" destOrd="0" presId="urn:microsoft.com/office/officeart/2008/layout/LinedList"/>
    <dgm:cxn modelId="{39B2F6C9-DBA8-7544-830A-3ADB6A43A033}" type="presParOf" srcId="{0D1B3BEA-3C52-A643-BD76-607B3C056F6E}" destId="{A03F8A73-3B93-6D49-A386-AD3EE5A32CA2}" srcOrd="3" destOrd="0" presId="urn:microsoft.com/office/officeart/2008/layout/LinedList"/>
    <dgm:cxn modelId="{0975276B-E3CB-604A-BFE7-6A5E54CF514C}" type="presParOf" srcId="{A03F8A73-3B93-6D49-A386-AD3EE5A32CA2}" destId="{7F286A8E-A309-CC46-8944-1988D58A52A5}" srcOrd="0" destOrd="0" presId="urn:microsoft.com/office/officeart/2008/layout/LinedList"/>
    <dgm:cxn modelId="{401A5A39-7B83-9240-B58A-7EF51DA4870B}" type="presParOf" srcId="{A03F8A73-3B93-6D49-A386-AD3EE5A32CA2}" destId="{1DB9EB81-F187-7B4A-A77E-6426C3ECCB48}" srcOrd="1" destOrd="0" presId="urn:microsoft.com/office/officeart/2008/layout/LinedList"/>
    <dgm:cxn modelId="{200719CF-97E2-9F4B-AFAB-928A4599484A}" type="presParOf" srcId="{0D1B3BEA-3C52-A643-BD76-607B3C056F6E}" destId="{EB9417FB-E3A8-8F4E-8CD9-D9880E155595}" srcOrd="4" destOrd="0" presId="urn:microsoft.com/office/officeart/2008/layout/LinedList"/>
    <dgm:cxn modelId="{2E6398DA-9241-7B45-81A3-02E1F9FDC4E3}" type="presParOf" srcId="{0D1B3BEA-3C52-A643-BD76-607B3C056F6E}" destId="{3C5C8DA2-D48F-9443-BF05-424FB3D77546}" srcOrd="5" destOrd="0" presId="urn:microsoft.com/office/officeart/2008/layout/LinedList"/>
    <dgm:cxn modelId="{01869F28-02FD-954B-8DB1-3632DFD33BFB}" type="presParOf" srcId="{3C5C8DA2-D48F-9443-BF05-424FB3D77546}" destId="{61ADF2CE-9FD5-204D-8191-39FBAD7D3A6B}" srcOrd="0" destOrd="0" presId="urn:microsoft.com/office/officeart/2008/layout/LinedList"/>
    <dgm:cxn modelId="{267C442C-5E50-4C49-B19B-AA3AB4A19078}" type="presParOf" srcId="{3C5C8DA2-D48F-9443-BF05-424FB3D77546}" destId="{486CEBB4-8ABC-EE4B-A67D-AD97BC724992}" srcOrd="1" destOrd="0" presId="urn:microsoft.com/office/officeart/2008/layout/LinedList"/>
    <dgm:cxn modelId="{501343AD-1F0E-0048-90BB-553835269504}" type="presParOf" srcId="{0D1B3BEA-3C52-A643-BD76-607B3C056F6E}" destId="{51BDD941-68AC-1D43-A709-BFFCD4470B5D}" srcOrd="6" destOrd="0" presId="urn:microsoft.com/office/officeart/2008/layout/LinedList"/>
    <dgm:cxn modelId="{635E8326-0002-A940-87C8-89EB36738C3A}" type="presParOf" srcId="{0D1B3BEA-3C52-A643-BD76-607B3C056F6E}" destId="{3A67650F-4258-EE49-8805-C43291F310E5}" srcOrd="7" destOrd="0" presId="urn:microsoft.com/office/officeart/2008/layout/LinedList"/>
    <dgm:cxn modelId="{013AEE55-CE1A-8D43-8AD3-7DB5517D07C3}" type="presParOf" srcId="{3A67650F-4258-EE49-8805-C43291F310E5}" destId="{B826CE77-73D3-1E47-BECF-64EDB63CB0A0}" srcOrd="0" destOrd="0" presId="urn:microsoft.com/office/officeart/2008/layout/LinedList"/>
    <dgm:cxn modelId="{13168D07-3EF2-3345-95A3-0E3067EED618}" type="presParOf" srcId="{3A67650F-4258-EE49-8805-C43291F310E5}" destId="{F4F00D4D-D2FD-6240-A6E2-3AF884EF5E1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6C719A-002D-470D-BC03-179DC8EE3DC7}" type="doc">
      <dgm:prSet loTypeId="urn:microsoft.com/office/officeart/2005/8/layout/vList2" loCatId="list" qsTypeId="urn:microsoft.com/office/officeart/2005/8/quickstyle/simple5" qsCatId="simple" csTypeId="urn:microsoft.com/office/officeart/2005/8/colors/accent3_1" csCatId="accent3" phldr="1"/>
      <dgm:spPr/>
      <dgm:t>
        <a:bodyPr/>
        <a:lstStyle/>
        <a:p>
          <a:endParaRPr lang="en-US"/>
        </a:p>
      </dgm:t>
    </dgm:pt>
    <dgm:pt modelId="{A5245B83-F51D-4FD0-9CCF-320B4C70E754}">
      <dgm:prSet custT="1"/>
      <dgm:spPr/>
      <dgm:t>
        <a:bodyPr/>
        <a:lstStyle/>
        <a:p>
          <a:r>
            <a:rPr lang="en-US" sz="2800" b="0" i="0" dirty="0">
              <a:latin typeface="Times New Roman" panose="02020603050405020304" pitchFamily="18" charset="0"/>
              <a:cs typeface="Times New Roman" panose="02020603050405020304" pitchFamily="18" charset="0"/>
            </a:rPr>
            <a:t>Future climatic conditions that further restrict hours available to tortoises for above ground activity will have a potentially major impact on their surface activity and possibly their survival rates</a:t>
          </a:r>
          <a:endParaRPr lang="en-US" sz="2800" dirty="0">
            <a:latin typeface="Times New Roman" panose="02020603050405020304" pitchFamily="18" charset="0"/>
            <a:cs typeface="Times New Roman" panose="02020603050405020304" pitchFamily="18" charset="0"/>
          </a:endParaRPr>
        </a:p>
      </dgm:t>
    </dgm:pt>
    <dgm:pt modelId="{993748F8-27CF-47C4-B557-30FF671A02ED}" type="parTrans" cxnId="{A608306A-B23A-45F1-AC3B-BF5EED645464}">
      <dgm:prSet/>
      <dgm:spPr/>
      <dgm:t>
        <a:bodyPr/>
        <a:lstStyle/>
        <a:p>
          <a:endParaRPr lang="en-US"/>
        </a:p>
      </dgm:t>
    </dgm:pt>
    <dgm:pt modelId="{20FFC30A-C5A0-49A8-A8A5-9216CB2CCA58}" type="sibTrans" cxnId="{A608306A-B23A-45F1-AC3B-BF5EED645464}">
      <dgm:prSet/>
      <dgm:spPr/>
      <dgm:t>
        <a:bodyPr/>
        <a:lstStyle/>
        <a:p>
          <a:endParaRPr lang="en-US"/>
        </a:p>
      </dgm:t>
    </dgm:pt>
    <dgm:pt modelId="{B53EEE48-4383-F547-8A08-F3527C971FFE}" type="pres">
      <dgm:prSet presAssocID="{536C719A-002D-470D-BC03-179DC8EE3DC7}" presName="linear" presStyleCnt="0">
        <dgm:presLayoutVars>
          <dgm:animLvl val="lvl"/>
          <dgm:resizeHandles val="exact"/>
        </dgm:presLayoutVars>
      </dgm:prSet>
      <dgm:spPr/>
    </dgm:pt>
    <dgm:pt modelId="{E47953F6-6421-6A44-81EC-B376B5550F72}" type="pres">
      <dgm:prSet presAssocID="{A5245B83-F51D-4FD0-9CCF-320B4C70E754}" presName="parentText" presStyleLbl="node1" presStyleIdx="0" presStyleCnt="1" custLinFactNeighborX="87" custLinFactNeighborY="-803">
        <dgm:presLayoutVars>
          <dgm:chMax val="0"/>
          <dgm:bulletEnabled val="1"/>
        </dgm:presLayoutVars>
      </dgm:prSet>
      <dgm:spPr/>
    </dgm:pt>
  </dgm:ptLst>
  <dgm:cxnLst>
    <dgm:cxn modelId="{A608306A-B23A-45F1-AC3B-BF5EED645464}" srcId="{536C719A-002D-470D-BC03-179DC8EE3DC7}" destId="{A5245B83-F51D-4FD0-9CCF-320B4C70E754}" srcOrd="0" destOrd="0" parTransId="{993748F8-27CF-47C4-B557-30FF671A02ED}" sibTransId="{20FFC30A-C5A0-49A8-A8A5-9216CB2CCA58}"/>
    <dgm:cxn modelId="{FBC9A4A7-95A0-0047-ACCB-B9FA1DBB1FE1}" type="presOf" srcId="{A5245B83-F51D-4FD0-9CCF-320B4C70E754}" destId="{E47953F6-6421-6A44-81EC-B376B5550F72}" srcOrd="0" destOrd="0" presId="urn:microsoft.com/office/officeart/2005/8/layout/vList2"/>
    <dgm:cxn modelId="{67E919E3-0502-CC45-9A1F-48F338893946}" type="presOf" srcId="{536C719A-002D-470D-BC03-179DC8EE3DC7}" destId="{B53EEE48-4383-F547-8A08-F3527C971FFE}" srcOrd="0" destOrd="0" presId="urn:microsoft.com/office/officeart/2005/8/layout/vList2"/>
    <dgm:cxn modelId="{F94D3553-2631-B74C-9981-9371C6A15D9D}" type="presParOf" srcId="{B53EEE48-4383-F547-8A08-F3527C971FFE}" destId="{E47953F6-6421-6A44-81EC-B376B5550F7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A2850-D279-1848-8259-7E8EEA64F388}">
      <dsp:nvSpPr>
        <dsp:cNvPr id="0" name=""/>
        <dsp:cNvSpPr/>
      </dsp:nvSpPr>
      <dsp:spPr>
        <a:xfrm>
          <a:off x="0" y="2929"/>
          <a:ext cx="3420533" cy="0"/>
        </a:xfrm>
        <a:prstGeom prst="line">
          <a:avLst/>
        </a:prstGeom>
        <a:blipFill rotWithShape="0">
          <a:blip xmlns:r="http://schemas.openxmlformats.org/officeDocument/2006/relationships" r:embed="rId1">
            <a:duotone>
              <a:schemeClr val="dk2">
                <a:hueOff val="0"/>
                <a:satOff val="0"/>
                <a:lumOff val="0"/>
                <a:alphaOff val="0"/>
                <a:tint val="98000"/>
                <a:lumMod val="102000"/>
              </a:schemeClr>
              <a:schemeClr val="dk2">
                <a:hueOff val="0"/>
                <a:satOff val="0"/>
                <a:lumOff val="0"/>
                <a:alphaOff val="0"/>
                <a:shade val="98000"/>
                <a:lumMod val="98000"/>
              </a:schemeClr>
            </a:duotone>
          </a:blip>
          <a:tile tx="0" ty="0" sx="100000" sy="100000" flip="none" algn="tl"/>
        </a:blipFill>
        <a:ln w="9525" cap="rnd"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BFBBE21-682C-4646-AF07-2B89E890A407}">
      <dsp:nvSpPr>
        <dsp:cNvPr id="0" name=""/>
        <dsp:cNvSpPr/>
      </dsp:nvSpPr>
      <dsp:spPr>
        <a:xfrm>
          <a:off x="0" y="2929"/>
          <a:ext cx="3420533" cy="566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*None</a:t>
          </a:r>
        </a:p>
      </dsp:txBody>
      <dsp:txXfrm>
        <a:off x="0" y="2929"/>
        <a:ext cx="3420533" cy="566275"/>
      </dsp:txXfrm>
    </dsp:sp>
    <dsp:sp modelId="{DC022C9D-F9EF-B44F-9071-8AAC1816B690}">
      <dsp:nvSpPr>
        <dsp:cNvPr id="0" name=""/>
        <dsp:cNvSpPr/>
      </dsp:nvSpPr>
      <dsp:spPr>
        <a:xfrm>
          <a:off x="0" y="569204"/>
          <a:ext cx="3420533" cy="0"/>
        </a:xfrm>
        <a:prstGeom prst="line">
          <a:avLst/>
        </a:prstGeom>
        <a:blipFill rotWithShape="0">
          <a:blip xmlns:r="http://schemas.openxmlformats.org/officeDocument/2006/relationships" r:embed="rId1">
            <a:duotone>
              <a:schemeClr val="dk2">
                <a:hueOff val="0"/>
                <a:satOff val="0"/>
                <a:lumOff val="0"/>
                <a:alphaOff val="0"/>
                <a:tint val="98000"/>
                <a:lumMod val="102000"/>
              </a:schemeClr>
              <a:schemeClr val="dk2">
                <a:hueOff val="0"/>
                <a:satOff val="0"/>
                <a:lumOff val="0"/>
                <a:alphaOff val="0"/>
                <a:shade val="98000"/>
                <a:lumMod val="98000"/>
              </a:schemeClr>
            </a:duotone>
          </a:blip>
          <a:tile tx="0" ty="0" sx="100000" sy="100000" flip="none" algn="tl"/>
        </a:blipFill>
        <a:ln w="9525" cap="rnd"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F286A8E-A309-CC46-8944-1988D58A52A5}">
      <dsp:nvSpPr>
        <dsp:cNvPr id="0" name=""/>
        <dsp:cNvSpPr/>
      </dsp:nvSpPr>
      <dsp:spPr>
        <a:xfrm>
          <a:off x="0" y="569204"/>
          <a:ext cx="3420533" cy="732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US" sz="1800" kern="1200" dirty="0">
            <a:latin typeface="Times New Roman" panose="02020603050405020304" pitchFamily="18" charset="0"/>
            <a:cs typeface="Times New Roman" panose="02020603050405020304" pitchFamily="18" charset="0"/>
          </a:endParaRPr>
        </a:p>
        <a:p>
          <a:pPr marL="0" lvl="0" indent="0" algn="l" defTabSz="8001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*Extirpation/extinction</a:t>
          </a:r>
        </a:p>
      </dsp:txBody>
      <dsp:txXfrm>
        <a:off x="0" y="569204"/>
        <a:ext cx="3420533" cy="732008"/>
      </dsp:txXfrm>
    </dsp:sp>
    <dsp:sp modelId="{EB9417FB-E3A8-8F4E-8CD9-D9880E155595}">
      <dsp:nvSpPr>
        <dsp:cNvPr id="0" name=""/>
        <dsp:cNvSpPr/>
      </dsp:nvSpPr>
      <dsp:spPr>
        <a:xfrm>
          <a:off x="0" y="1301213"/>
          <a:ext cx="3420533" cy="0"/>
        </a:xfrm>
        <a:prstGeom prst="line">
          <a:avLst/>
        </a:prstGeom>
        <a:blipFill rotWithShape="0">
          <a:blip xmlns:r="http://schemas.openxmlformats.org/officeDocument/2006/relationships" r:embed="rId1">
            <a:duotone>
              <a:schemeClr val="dk2">
                <a:hueOff val="0"/>
                <a:satOff val="0"/>
                <a:lumOff val="0"/>
                <a:alphaOff val="0"/>
                <a:tint val="98000"/>
                <a:lumMod val="102000"/>
              </a:schemeClr>
              <a:schemeClr val="dk2">
                <a:hueOff val="0"/>
                <a:satOff val="0"/>
                <a:lumOff val="0"/>
                <a:alphaOff val="0"/>
                <a:shade val="98000"/>
                <a:lumMod val="98000"/>
              </a:schemeClr>
            </a:duotone>
          </a:blip>
          <a:tile tx="0" ty="0" sx="100000" sy="100000" flip="none" algn="tl"/>
        </a:blipFill>
        <a:ln w="9525" cap="rnd"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1ADF2CE-9FD5-204D-8191-39FBAD7D3A6B}">
      <dsp:nvSpPr>
        <dsp:cNvPr id="0" name=""/>
        <dsp:cNvSpPr/>
      </dsp:nvSpPr>
      <dsp:spPr>
        <a:xfrm>
          <a:off x="0" y="1301213"/>
          <a:ext cx="3417192" cy="136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US" sz="1800" kern="1200" dirty="0">
            <a:latin typeface="Times New Roman" panose="02020603050405020304" pitchFamily="18" charset="0"/>
            <a:cs typeface="Times New Roman" panose="02020603050405020304" pitchFamily="18" charset="0"/>
          </a:endParaRPr>
        </a:p>
        <a:p>
          <a:pPr marL="0" lvl="0" indent="0" algn="l" defTabSz="8001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*Evolution </a:t>
          </a:r>
        </a:p>
        <a:p>
          <a:pPr marL="0" lvl="0" indent="0" algn="l" defTabSz="800100">
            <a:lnSpc>
              <a:spcPct val="9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 –wider threshold temperature for sex determination</a:t>
          </a:r>
        </a:p>
      </dsp:txBody>
      <dsp:txXfrm>
        <a:off x="0" y="1301213"/>
        <a:ext cx="3417192" cy="1360588"/>
      </dsp:txXfrm>
    </dsp:sp>
    <dsp:sp modelId="{51BDD941-68AC-1D43-A709-BFFCD4470B5D}">
      <dsp:nvSpPr>
        <dsp:cNvPr id="0" name=""/>
        <dsp:cNvSpPr/>
      </dsp:nvSpPr>
      <dsp:spPr>
        <a:xfrm>
          <a:off x="0" y="2661801"/>
          <a:ext cx="3420533" cy="0"/>
        </a:xfrm>
        <a:prstGeom prst="line">
          <a:avLst/>
        </a:prstGeom>
        <a:blipFill rotWithShape="0">
          <a:blip xmlns:r="http://schemas.openxmlformats.org/officeDocument/2006/relationships" r:embed="rId1">
            <a:duotone>
              <a:schemeClr val="dk2">
                <a:hueOff val="0"/>
                <a:satOff val="0"/>
                <a:lumOff val="0"/>
                <a:alphaOff val="0"/>
                <a:tint val="98000"/>
                <a:lumMod val="102000"/>
              </a:schemeClr>
              <a:schemeClr val="dk2">
                <a:hueOff val="0"/>
                <a:satOff val="0"/>
                <a:lumOff val="0"/>
                <a:alphaOff val="0"/>
                <a:shade val="98000"/>
                <a:lumMod val="98000"/>
              </a:schemeClr>
            </a:duotone>
          </a:blip>
          <a:tile tx="0" ty="0" sx="100000" sy="100000" flip="none" algn="tl"/>
        </a:blipFill>
        <a:ln w="9525" cap="rnd"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826CE77-73D3-1E47-BECF-64EDB63CB0A0}">
      <dsp:nvSpPr>
        <dsp:cNvPr id="0" name=""/>
        <dsp:cNvSpPr/>
      </dsp:nvSpPr>
      <dsp:spPr>
        <a:xfrm>
          <a:off x="0" y="2661801"/>
          <a:ext cx="3417192" cy="1958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latin typeface="Times New Roman" panose="02020603050405020304" pitchFamily="18" charset="0"/>
            <a:cs typeface="Times New Roman" panose="02020603050405020304" pitchFamily="18" charset="0"/>
          </a:endParaRPr>
        </a:p>
        <a:p>
          <a:pPr marL="0" lvl="0" indent="0" algn="l" defTabSz="8890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*Adaptation</a:t>
          </a:r>
          <a:br>
            <a:rPr lang="en-US" sz="2000" kern="1200" dirty="0">
              <a:latin typeface="Times New Roman" panose="02020603050405020304" pitchFamily="18" charset="0"/>
              <a:cs typeface="Times New Roman" panose="02020603050405020304" pitchFamily="18" charset="0"/>
            </a:rPr>
          </a:br>
          <a:r>
            <a:rPr lang="en-US" sz="1900" kern="1200" dirty="0">
              <a:latin typeface="Times New Roman" panose="02020603050405020304" pitchFamily="18" charset="0"/>
              <a:cs typeface="Times New Roman" panose="02020603050405020304" pitchFamily="18" charset="0"/>
            </a:rPr>
            <a:t>- shift elevation range upward</a:t>
          </a:r>
          <a:br>
            <a:rPr lang="en-US" sz="1900" kern="1200" dirty="0">
              <a:latin typeface="Times New Roman" panose="02020603050405020304" pitchFamily="18" charset="0"/>
              <a:cs typeface="Times New Roman" panose="02020603050405020304" pitchFamily="18" charset="0"/>
            </a:rPr>
          </a:br>
          <a:r>
            <a:rPr lang="en-US" sz="1900" kern="1200" dirty="0">
              <a:latin typeface="Times New Roman" panose="02020603050405020304" pitchFamily="18" charset="0"/>
              <a:cs typeface="Times New Roman" panose="02020603050405020304" pitchFamily="18" charset="0"/>
            </a:rPr>
            <a:t>- shift geographic range </a:t>
          </a:r>
          <a:br>
            <a:rPr lang="en-US" sz="1900" kern="1200" dirty="0">
              <a:latin typeface="Times New Roman" panose="02020603050405020304" pitchFamily="18" charset="0"/>
              <a:cs typeface="Times New Roman" panose="02020603050405020304" pitchFamily="18" charset="0"/>
            </a:rPr>
          </a:br>
          <a:r>
            <a:rPr lang="en-US" sz="1900" kern="1200" dirty="0">
              <a:latin typeface="Times New Roman" panose="02020603050405020304" pitchFamily="18" charset="0"/>
              <a:cs typeface="Times New Roman" panose="02020603050405020304" pitchFamily="18" charset="0"/>
            </a:rPr>
            <a:t>- shift nesting season</a:t>
          </a:r>
          <a:br>
            <a:rPr lang="en-US" sz="1900" kern="1200" dirty="0">
              <a:latin typeface="Times New Roman" panose="02020603050405020304" pitchFamily="18" charset="0"/>
              <a:cs typeface="Times New Roman" panose="02020603050405020304" pitchFamily="18" charset="0"/>
            </a:rPr>
          </a:br>
          <a:r>
            <a:rPr lang="en-US" sz="1900" kern="1200" dirty="0">
              <a:latin typeface="Times New Roman" panose="02020603050405020304" pitchFamily="18" charset="0"/>
              <a:cs typeface="Times New Roman" panose="02020603050405020304" pitchFamily="18" charset="0"/>
            </a:rPr>
            <a:t>- change nest depth/location </a:t>
          </a:r>
        </a:p>
      </dsp:txBody>
      <dsp:txXfrm>
        <a:off x="0" y="2661801"/>
        <a:ext cx="3417192" cy="1958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953F6-6421-6A44-81EC-B376B5550F72}">
      <dsp:nvSpPr>
        <dsp:cNvPr id="0" name=""/>
        <dsp:cNvSpPr/>
      </dsp:nvSpPr>
      <dsp:spPr>
        <a:xfrm>
          <a:off x="0" y="275663"/>
          <a:ext cx="7915275" cy="1901250"/>
        </a:xfrm>
        <a:prstGeom prst="roundRect">
          <a:avLst/>
        </a:prstGeom>
        <a:blipFill rotWithShape="0">
          <a:blip xmlns:r="http://schemas.openxmlformats.org/officeDocument/2006/relationships" r:embed="rId1">
            <a:duotone>
              <a:schemeClr val="lt1">
                <a:hueOff val="0"/>
                <a:satOff val="0"/>
                <a:lumOff val="0"/>
                <a:alphaOff val="0"/>
                <a:tint val="98000"/>
                <a:lumMod val="102000"/>
              </a:schemeClr>
              <a:schemeClr val="lt1">
                <a:hueOff val="0"/>
                <a:satOff val="0"/>
                <a:lumOff val="0"/>
                <a:alphaOff val="0"/>
                <a:shade val="98000"/>
                <a:lumMod val="98000"/>
              </a:schemeClr>
            </a:duotone>
          </a:blip>
          <a:tile tx="0" ty="0" sx="100000" sy="100000" flip="none" algn="tl"/>
        </a:blipFill>
        <a:ln>
          <a:noFill/>
        </a:ln>
        <a:effectLst>
          <a:innerShdw blurRad="63500" dist="25400" dir="13500000">
            <a:srgbClr val="000000">
              <a:alpha val="75000"/>
            </a:srgbClr>
          </a:inn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Times New Roman" panose="02020603050405020304" pitchFamily="18" charset="0"/>
              <a:cs typeface="Times New Roman" panose="02020603050405020304" pitchFamily="18" charset="0"/>
            </a:rPr>
            <a:t>Future climatic conditions that further restrict hours available to tortoises for above ground activity will have a potentially major impact on their surface activity and possibly their survival rates</a:t>
          </a:r>
          <a:endParaRPr lang="en-US" sz="2800" kern="1200" dirty="0">
            <a:latin typeface="Times New Roman" panose="02020603050405020304" pitchFamily="18" charset="0"/>
            <a:cs typeface="Times New Roman" panose="02020603050405020304" pitchFamily="18" charset="0"/>
          </a:endParaRPr>
        </a:p>
      </dsp:txBody>
      <dsp:txXfrm>
        <a:off x="92811" y="368474"/>
        <a:ext cx="7729653" cy="171562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D96F96-2BCB-7A46-B1C8-F6E8A3C4E0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474E0-5292-C54F-8CD2-AB0728558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4B7DBF-AAEA-B84B-9A15-CF678746AB33}" type="datetimeFigureOut">
              <a:rPr lang="en-US" smtClean="0"/>
              <a:t>3/29/18</a:t>
            </a:fld>
            <a:endParaRPr lang="en-US"/>
          </a:p>
        </p:txBody>
      </p:sp>
      <p:sp>
        <p:nvSpPr>
          <p:cNvPr id="4" name="Footer Placeholder 3">
            <a:extLst>
              <a:ext uri="{FF2B5EF4-FFF2-40B4-BE49-F238E27FC236}">
                <a16:creationId xmlns:a16="http://schemas.microsoft.com/office/drawing/2014/main" id="{6D6113F6-CA6B-FF42-B9E0-DAB52F1A75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8A7904-A6B3-5F42-AC50-2C8544E6F8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55EB8E-A485-B843-8502-978951C1E24E}" type="slidenum">
              <a:rPr lang="en-US" smtClean="0"/>
              <a:t>‹#›</a:t>
            </a:fld>
            <a:endParaRPr lang="en-US"/>
          </a:p>
        </p:txBody>
      </p:sp>
    </p:spTree>
    <p:extLst>
      <p:ext uri="{BB962C8B-B14F-4D97-AF65-F5344CB8AC3E}">
        <p14:creationId xmlns:p14="http://schemas.microsoft.com/office/powerpoint/2010/main" val="2390893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5052A-15D9-754D-BA9E-3AEFA0B6F688}" type="datetimeFigureOut">
              <a:rPr lang="en-US" smtClean="0"/>
              <a:t>3/29/18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FE113-5CF3-DB4D-AAB0-3FFBBE4187D3}" type="slidenum">
              <a:rPr lang="en-US" smtClean="0"/>
              <a:t>‹#›</a:t>
            </a:fld>
            <a:endParaRPr lang="en-US"/>
          </a:p>
        </p:txBody>
      </p:sp>
    </p:spTree>
    <p:extLst>
      <p:ext uri="{BB962C8B-B14F-4D97-AF65-F5344CB8AC3E}">
        <p14:creationId xmlns:p14="http://schemas.microsoft.com/office/powerpoint/2010/main" val="204669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Today I want to talk to you about the possible affects of climate change on desert species, particularly related to the desert tortoise, </a:t>
            </a:r>
            <a:r>
              <a:rPr lang="en-US" dirty="0" err="1"/>
              <a:t>Gorpherus</a:t>
            </a:r>
            <a:r>
              <a:rPr lang="en-US" dirty="0"/>
              <a:t> agassizii</a:t>
            </a:r>
          </a:p>
        </p:txBody>
      </p:sp>
      <p:sp>
        <p:nvSpPr>
          <p:cNvPr id="4" name="Slide Number Placeholder 3"/>
          <p:cNvSpPr>
            <a:spLocks noGrp="1"/>
          </p:cNvSpPr>
          <p:nvPr>
            <p:ph type="sldNum" sz="quarter" idx="10"/>
          </p:nvPr>
        </p:nvSpPr>
        <p:spPr/>
        <p:txBody>
          <a:bodyPr/>
          <a:lstStyle/>
          <a:p>
            <a:fld id="{EE0FE113-5CF3-DB4D-AAB0-3FFBBE4187D3}" type="slidenum">
              <a:rPr lang="en-US" smtClean="0"/>
              <a:t>1</a:t>
            </a:fld>
            <a:endParaRPr lang="en-US"/>
          </a:p>
        </p:txBody>
      </p:sp>
    </p:spTree>
    <p:extLst>
      <p:ext uri="{BB962C8B-B14F-4D97-AF65-F5344CB8AC3E}">
        <p14:creationId xmlns:p14="http://schemas.microsoft.com/office/powerpoint/2010/main" val="2493814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gopherus</a:t>
            </a:r>
            <a:r>
              <a:rPr lang="en-US" sz="1200" kern="1200" dirty="0">
                <a:solidFill>
                  <a:schemeClr val="tx1"/>
                </a:solidFill>
                <a:effectLst/>
                <a:latin typeface="+mn-lt"/>
                <a:ea typeface="+mn-ea"/>
                <a:cs typeface="+mn-cs"/>
              </a:rPr>
              <a:t> agassizii distribution</a:t>
            </a:r>
          </a:p>
          <a:p>
            <a:r>
              <a:rPr lang="en-US" sz="1200" kern="1200" dirty="0">
                <a:solidFill>
                  <a:schemeClr val="tx1"/>
                </a:solidFill>
                <a:effectLst/>
                <a:latin typeface="+mn-lt"/>
                <a:ea typeface="+mn-ea"/>
                <a:cs typeface="+mn-cs"/>
              </a:rPr>
              <a:t>KEY CONCEPTS</a:t>
            </a:r>
          </a:p>
          <a:p>
            <a:r>
              <a:rPr lang="en-US" sz="1200" kern="1200" dirty="0">
                <a:solidFill>
                  <a:schemeClr val="tx1"/>
                </a:solidFill>
                <a:effectLst/>
                <a:latin typeface="+mn-lt"/>
                <a:ea typeface="+mn-ea"/>
                <a:cs typeface="+mn-cs"/>
              </a:rPr>
              <a:t>1. Tortoise population continue to decline range wide despite the fact that they were listed at threated in 1990</a:t>
            </a:r>
          </a:p>
          <a:p>
            <a:r>
              <a:rPr lang="en-US" sz="1200" kern="1200" dirty="0">
                <a:solidFill>
                  <a:schemeClr val="tx1"/>
                </a:solidFill>
                <a:effectLst/>
                <a:latin typeface="+mn-lt"/>
                <a:ea typeface="+mn-ea"/>
                <a:cs typeface="+mn-cs"/>
              </a:rPr>
              <a:t>2. Tortoise are model organisms for climate change effects</a:t>
            </a:r>
          </a:p>
          <a:p>
            <a:r>
              <a:rPr lang="en-US" sz="1200" kern="1200" dirty="0">
                <a:solidFill>
                  <a:schemeClr val="tx1"/>
                </a:solidFill>
                <a:effectLst/>
                <a:latin typeface="+mn-lt"/>
                <a:ea typeface="+mn-ea"/>
                <a:cs typeface="+mn-cs"/>
              </a:rPr>
              <a:t> *”cold blooded” or ectotherms, so do not have ability to regulate body temperature by metabolic processes</a:t>
            </a:r>
          </a:p>
          <a:p>
            <a:endParaRPr lang="en-US" dirty="0"/>
          </a:p>
        </p:txBody>
      </p:sp>
      <p:sp>
        <p:nvSpPr>
          <p:cNvPr id="4" name="Slide Number Placeholder 3"/>
          <p:cNvSpPr>
            <a:spLocks noGrp="1"/>
          </p:cNvSpPr>
          <p:nvPr>
            <p:ph type="sldNum" sz="quarter" idx="10"/>
          </p:nvPr>
        </p:nvSpPr>
        <p:spPr/>
        <p:txBody>
          <a:bodyPr/>
          <a:lstStyle/>
          <a:p>
            <a:fld id="{EE0FE113-5CF3-DB4D-AAB0-3FFBBE4187D3}" type="slidenum">
              <a:rPr lang="en-US" smtClean="0"/>
              <a:t>2</a:t>
            </a:fld>
            <a:endParaRPr lang="en-US"/>
          </a:p>
        </p:txBody>
      </p:sp>
    </p:spTree>
    <p:extLst>
      <p:ext uri="{BB962C8B-B14F-4D97-AF65-F5344CB8AC3E}">
        <p14:creationId xmlns:p14="http://schemas.microsoft.com/office/powerpoint/2010/main" val="374446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ectotherms, metabolism, growth, survival, and reproduction depend in part on hours available for activity (ha); that is, when operative temperatures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are warm enough for surface activity and foraging, but also constrained by hours of restriction, when midday surface temperatures exceed acceptable limits and force them into burrows or rock shelters</a:t>
            </a:r>
            <a:r>
              <a:rPr lang="en-US" dirty="0">
                <a:effectLst/>
              </a:rPr>
              <a:t> (</a:t>
            </a:r>
            <a:r>
              <a:rPr lang="en-US" sz="1200" kern="1200" dirty="0">
                <a:solidFill>
                  <a:schemeClr val="tx1"/>
                </a:solidFill>
                <a:effectLst/>
                <a:latin typeface="+mn-lt"/>
                <a:ea typeface="+mn-ea"/>
                <a:cs typeface="+mn-cs"/>
              </a:rPr>
              <a:t>Jeff et. al. SCIENCE paper</a:t>
            </a:r>
            <a:r>
              <a:rPr lang="en-US" dirty="0">
                <a:effectLs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Add from lizard erosion paper by </a:t>
            </a:r>
            <a:r>
              <a:rPr lang="en-US" dirty="0" err="1">
                <a:effectLst/>
              </a:rPr>
              <a:t>rafa</a:t>
            </a:r>
            <a:endParaRPr lang="en-US"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CTM = 41.3 </a:t>
            </a:r>
          </a:p>
        </p:txBody>
      </p:sp>
      <p:sp>
        <p:nvSpPr>
          <p:cNvPr id="4" name="Slide Number Placeholder 3"/>
          <p:cNvSpPr>
            <a:spLocks noGrp="1"/>
          </p:cNvSpPr>
          <p:nvPr>
            <p:ph type="sldNum" sz="quarter" idx="10"/>
          </p:nvPr>
        </p:nvSpPr>
        <p:spPr/>
        <p:txBody>
          <a:bodyPr/>
          <a:lstStyle/>
          <a:p>
            <a:fld id="{EE0FE113-5CF3-DB4D-AAB0-3FFBBE4187D3}" type="slidenum">
              <a:rPr lang="en-US" smtClean="0"/>
              <a:t>3</a:t>
            </a:fld>
            <a:endParaRPr lang="en-US"/>
          </a:p>
        </p:txBody>
      </p:sp>
    </p:spTree>
    <p:extLst>
      <p:ext uri="{BB962C8B-B14F-4D97-AF65-F5344CB8AC3E}">
        <p14:creationId xmlns:p14="http://schemas.microsoft.com/office/powerpoint/2010/main" val="246509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Studies modeling the affects of global climate change have concluded that during the 21</a:t>
            </a:r>
            <a:r>
              <a:rPr lang="en-US" sz="2000" baseline="30000" dirty="0">
                <a:latin typeface="Times New Roman" panose="02020603050405020304" pitchFamily="18" charset="0"/>
                <a:cs typeface="Times New Roman" panose="02020603050405020304" pitchFamily="18" charset="0"/>
              </a:rPr>
              <a:t>st</a:t>
            </a:r>
            <a:r>
              <a:rPr lang="en-US" sz="2000" dirty="0">
                <a:latin typeface="Times New Roman" panose="02020603050405020304" pitchFamily="18" charset="0"/>
                <a:cs typeface="Times New Roman" panose="02020603050405020304" pitchFamily="18" charset="0"/>
              </a:rPr>
              <a:t> century the southwestern United States will be disproportionally subjected to trends in rising temperatures and increased aridity</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Global circulation models (GCM) of future climates predict extreme change for the Southwestern United States</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Temperatures are projected to increase 3.5–4°C within the next 60–90 years while precipitation is projected to decline by 5–20 %</a:t>
            </a:r>
            <a:endParaRPr lang="en-US" sz="12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Numerous studies have concluded that the distribution and concentration of particularly sensitive species, such as the desert tortoise </a:t>
            </a:r>
            <a:r>
              <a:rPr lang="en-US" sz="2000" i="1" dirty="0" err="1">
                <a:latin typeface="Times New Roman" panose="02020603050405020304" pitchFamily="18" charset="0"/>
                <a:cs typeface="Times New Roman" panose="02020603050405020304" pitchFamily="18" charset="0"/>
              </a:rPr>
              <a:t>Gopherus</a:t>
            </a:r>
            <a:r>
              <a:rPr lang="en-US" sz="2000" i="1" dirty="0">
                <a:latin typeface="Times New Roman" panose="02020603050405020304" pitchFamily="18" charset="0"/>
                <a:cs typeface="Times New Roman" panose="02020603050405020304" pitchFamily="18" charset="0"/>
              </a:rPr>
              <a:t> agassizii</a:t>
            </a:r>
            <a:r>
              <a:rPr lang="en-US" sz="2000" dirty="0">
                <a:latin typeface="Times New Roman" panose="02020603050405020304" pitchFamily="18" charset="0"/>
                <a:cs typeface="Times New Roman" panose="02020603050405020304" pitchFamily="18" charset="0"/>
              </a:rPr>
              <a:t>, will be both directly and indirectly impacted by the warming temperatures and decreased precipitation predicted to occur over the course of the next century.</a:t>
            </a:r>
          </a:p>
          <a:p>
            <a:pPr marL="628650" lvl="1" indent="-171450">
              <a:buFont typeface="Arial" panose="020B0604020202020204" pitchFamily="34" charset="0"/>
              <a:buChar char="•"/>
            </a:pPr>
            <a:endParaRPr lang="en-US" dirty="0"/>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E0FE113-5CF3-DB4D-AAB0-3FFBBE4187D3}" type="slidenum">
              <a:rPr lang="en-US" smtClean="0"/>
              <a:t>4</a:t>
            </a:fld>
            <a:endParaRPr lang="en-US"/>
          </a:p>
        </p:txBody>
      </p:sp>
    </p:spTree>
    <p:extLst>
      <p:ext uri="{BB962C8B-B14F-4D97-AF65-F5344CB8AC3E}">
        <p14:creationId xmlns:p14="http://schemas.microsoft.com/office/powerpoint/2010/main" val="130283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Thermal constrains on activity and microhabitat utilization are fundamental pieces of a large puzzle describing our understanding of observed patterns of grown, reproduction and health of individuals, and patterns of distribution and abundance </a:t>
            </a:r>
            <a:endParaRPr lang="en-US" sz="1200" dirty="0">
              <a:latin typeface="Times New Roman" panose="02020603050405020304" pitchFamily="18" charset="0"/>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imes New Roman" panose="02020603050405020304" pitchFamily="18" charset="0"/>
                <a:cs typeface="Times New Roman" panose="02020603050405020304" pitchFamily="18" charset="0"/>
              </a:rPr>
              <a:t>Time below CTMS’s severely limiting their activity period due to the harsh conditions of on the desert surface.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If the warming trend continues and precipitation levels simultaneously lower or become more variable, studies have shown that </a:t>
            </a:r>
            <a:r>
              <a:rPr lang="en-US" sz="1200" i="1" kern="1200" dirty="0">
                <a:solidFill>
                  <a:schemeClr val="tx1"/>
                </a:solidFill>
                <a:effectLst/>
                <a:latin typeface="+mn-lt"/>
                <a:ea typeface="+mn-ea"/>
                <a:cs typeface="+mn-cs"/>
              </a:rPr>
              <a:t>G. agassizii </a:t>
            </a:r>
            <a:r>
              <a:rPr lang="en-US" sz="1200" kern="1200" dirty="0">
                <a:solidFill>
                  <a:schemeClr val="tx1"/>
                </a:solidFill>
                <a:effectLst/>
                <a:latin typeface="+mn-lt"/>
                <a:ea typeface="+mn-ea"/>
                <a:cs typeface="+mn-cs"/>
              </a:rPr>
              <a:t>can only endure droughts for so long before they perish.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decreased precipitation is directly correlated with decreased annual food plant production, further restricting tortoises’ access to an already limited food source.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G. agassizii</a:t>
            </a:r>
            <a:r>
              <a:rPr lang="en-US" sz="1200" kern="1200" dirty="0">
                <a:solidFill>
                  <a:schemeClr val="tx1"/>
                </a:solidFill>
                <a:effectLst/>
                <a:latin typeface="+mn-lt"/>
                <a:ea typeface="+mn-ea"/>
                <a:cs typeface="+mn-cs"/>
              </a:rPr>
              <a:t> have environmental sex determination and some studies suggest warming temperatures might limit natural production of male hatchlings in turtles.</a:t>
            </a:r>
            <a:r>
              <a:rPr lang="en-US" dirty="0">
                <a:effectLst/>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skew primary sex ratios of hatchlings to all females thus denying populations of reproductive opportunities over the long term</a:t>
            </a:r>
            <a:r>
              <a:rPr lang="en-US" dirty="0">
                <a:effectLst/>
              </a:rPr>
              <a:t> </a:t>
            </a:r>
          </a:p>
          <a:p>
            <a:pPr marL="171450" indent="-171450">
              <a:buFont typeface="Arial" panose="020B0604020202020204" pitchFamily="34" charset="0"/>
              <a:buChar char="•"/>
            </a:pPr>
            <a:r>
              <a:rPr lang="en-US" i="1" dirty="0">
                <a:effectLst/>
              </a:rPr>
              <a:t>Add?</a:t>
            </a:r>
          </a:p>
          <a:p>
            <a:pPr marL="171450" indent="-171450">
              <a:buFont typeface="Arial" panose="020B0604020202020204" pitchFamily="34" charset="0"/>
              <a:buChar char="•"/>
            </a:pPr>
            <a:endParaRPr lang="en-US" i="1" dirty="0">
              <a:effectLst/>
            </a:endParaRPr>
          </a:p>
          <a:p>
            <a:pPr marL="171450" indent="-171450">
              <a:buFont typeface="Arial" panose="020B0604020202020204" pitchFamily="34" charset="0"/>
              <a:buChar char="•"/>
            </a:pPr>
            <a:r>
              <a:rPr lang="en-US" i="1" dirty="0">
                <a:effectLst/>
              </a:rPr>
              <a:t>After two years without water studies show desert tortoise populations suffer high mortality rates</a:t>
            </a:r>
            <a:endParaRPr lang="en-US" i="1" dirty="0"/>
          </a:p>
        </p:txBody>
      </p:sp>
      <p:sp>
        <p:nvSpPr>
          <p:cNvPr id="4" name="Slide Number Placeholder 3"/>
          <p:cNvSpPr>
            <a:spLocks noGrp="1"/>
          </p:cNvSpPr>
          <p:nvPr>
            <p:ph type="sldNum" sz="quarter" idx="10"/>
          </p:nvPr>
        </p:nvSpPr>
        <p:spPr/>
        <p:txBody>
          <a:bodyPr/>
          <a:lstStyle/>
          <a:p>
            <a:fld id="{EE0FE113-5CF3-DB4D-AAB0-3FFBBE4187D3}" type="slidenum">
              <a:rPr lang="en-US" smtClean="0"/>
              <a:t>5</a:t>
            </a:fld>
            <a:endParaRPr lang="en-US"/>
          </a:p>
        </p:txBody>
      </p:sp>
    </p:spTree>
    <p:extLst>
      <p:ext uri="{BB962C8B-B14F-4D97-AF65-F5344CB8AC3E}">
        <p14:creationId xmlns:p14="http://schemas.microsoft.com/office/powerpoint/2010/main" val="413194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NONE: the climate changes we see into the foreseeable future will have no effect on population persistence of tortoises. In other words, tortoises may already have the "flexibility" to just adapt to a small increase in average temperature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EXTIRPATION/EXTINCTION: it is possible that the projected increases in the foreseeable future will be too fast or too large for tortoise populations to withstand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Problems mentioned in previous slide)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ADAPATION: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ELEVATION: three types of habitat Barrows predicted would be available for tortoises: places that are not suitable for tortoises today or in the future, places that will be suitable in the future, and places that are suitable now AND in the future. (mostly show shift upwards in elevation)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GEOGRAPHIC RANGE: The paleo data for tortoises shows that range adjustments occurred before.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fossilized and </a:t>
            </a:r>
            <a:r>
              <a:rPr lang="en-US" sz="1200" kern="1200" dirty="0" err="1">
                <a:solidFill>
                  <a:schemeClr val="tx1"/>
                </a:solidFill>
                <a:effectLst/>
                <a:latin typeface="+mn-lt"/>
                <a:ea typeface="+mn-ea"/>
                <a:cs typeface="+mn-cs"/>
              </a:rPr>
              <a:t>subfossilized</a:t>
            </a:r>
            <a:r>
              <a:rPr lang="en-US" sz="1200" kern="1200" dirty="0">
                <a:solidFill>
                  <a:schemeClr val="tx1"/>
                </a:solidFill>
                <a:effectLst/>
                <a:latin typeface="+mn-lt"/>
                <a:ea typeface="+mn-ea"/>
                <a:cs typeface="+mn-cs"/>
              </a:rPr>
              <a:t> burrows, nests and shells of tortoises near the Colorado River in Blythe. Those areas are generally too low and hot for tortoise populations today but they were there not long ago: a preview of what is to come if the future warming projections are correct.</a:t>
            </a:r>
            <a:r>
              <a:rPr lang="en-US" dirty="0">
                <a:effectLst/>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NESTING SEASON: They could nest earlier to avoid higher temps</a:t>
            </a:r>
            <a:r>
              <a:rPr lang="en-US" dirty="0">
                <a:effectLst/>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NEST DEPTH: deeper into the cooler recesses of the burrows</a:t>
            </a:r>
            <a:r>
              <a:rPr lang="en-US"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Make fonts same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E0FE113-5CF3-DB4D-AAB0-3FFBBE4187D3}" type="slidenum">
              <a:rPr lang="en-US" smtClean="0"/>
              <a:t>6</a:t>
            </a:fld>
            <a:endParaRPr lang="en-US"/>
          </a:p>
        </p:txBody>
      </p:sp>
    </p:spTree>
    <p:extLst>
      <p:ext uri="{BB962C8B-B14F-4D97-AF65-F5344CB8AC3E}">
        <p14:creationId xmlns:p14="http://schemas.microsoft.com/office/powerpoint/2010/main" val="556495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multiple studies show animals may not be able to respond quickly enough. One study cites that in order for species to adapt to the rate of changing climates, evolution would have to occur at a rate that is &gt;10,000 faster than what is normal. Even if this accelerated rate of evolution was achieved, habitat fragmentation limits the ability of </a:t>
            </a:r>
            <a:r>
              <a:rPr lang="en-US" sz="1200" i="1" kern="1200" dirty="0">
                <a:solidFill>
                  <a:schemeClr val="tx1"/>
                </a:solidFill>
                <a:effectLst/>
                <a:latin typeface="+mn-lt"/>
                <a:ea typeface="+mn-ea"/>
                <a:cs typeface="+mn-cs"/>
              </a:rPr>
              <a:t>G. agassizii</a:t>
            </a:r>
            <a:r>
              <a:rPr lang="en-US" sz="1200" kern="1200" dirty="0">
                <a:solidFill>
                  <a:schemeClr val="tx1"/>
                </a:solidFill>
                <a:effectLst/>
                <a:latin typeface="+mn-lt"/>
                <a:ea typeface="+mn-ea"/>
                <a:cs typeface="+mn-cs"/>
              </a:rPr>
              <a:t> to track climatic niches.</a:t>
            </a:r>
            <a:r>
              <a:rPr lang="en-US" dirty="0">
                <a:effectLs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Southwestern ecosystems will invariably respond in different ways to the increased aridity, but many desert species are already struggling to survive in the harsh desert conditions where climate change is predicted to have its most severe impact</a:t>
            </a:r>
            <a:r>
              <a:rPr lang="en-US" dirty="0">
                <a:effectLst/>
              </a:rPr>
              <a:t>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E0FE113-5CF3-DB4D-AAB0-3FFBBE4187D3}" type="slidenum">
              <a:rPr lang="en-US" smtClean="0"/>
              <a:t>7</a:t>
            </a:fld>
            <a:endParaRPr lang="en-US"/>
          </a:p>
        </p:txBody>
      </p:sp>
    </p:spTree>
    <p:extLst>
      <p:ext uri="{BB962C8B-B14F-4D97-AF65-F5344CB8AC3E}">
        <p14:creationId xmlns:p14="http://schemas.microsoft.com/office/powerpoint/2010/main" val="1829078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FE113-5CF3-DB4D-AAB0-3FFBBE4187D3}" type="slidenum">
              <a:rPr lang="en-US" smtClean="0"/>
              <a:t>8</a:t>
            </a:fld>
            <a:endParaRPr lang="en-US"/>
          </a:p>
        </p:txBody>
      </p:sp>
    </p:spTree>
    <p:extLst>
      <p:ext uri="{BB962C8B-B14F-4D97-AF65-F5344CB8AC3E}">
        <p14:creationId xmlns:p14="http://schemas.microsoft.com/office/powerpoint/2010/main" val="643571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harvest resources</a:t>
            </a:r>
          </a:p>
          <a:p>
            <a:r>
              <a:rPr lang="en-US" dirty="0"/>
              <a:t>~ produce eggs</a:t>
            </a:r>
          </a:p>
          <a:p>
            <a:r>
              <a:rPr lang="en-US" dirty="0"/>
              <a:t>~ find mates</a:t>
            </a:r>
          </a:p>
          <a:p>
            <a:endParaRPr lang="en-US" dirty="0"/>
          </a:p>
          <a:p>
            <a:r>
              <a:rPr lang="en-US" dirty="0"/>
              <a:t>In conclusion, because tortoises spend greater then 98% of time in burrow due to climate, predator avoidance, nesting and, lack of food and water availability.</a:t>
            </a:r>
          </a:p>
        </p:txBody>
      </p:sp>
      <p:sp>
        <p:nvSpPr>
          <p:cNvPr id="4" name="Slide Number Placeholder 3"/>
          <p:cNvSpPr>
            <a:spLocks noGrp="1"/>
          </p:cNvSpPr>
          <p:nvPr>
            <p:ph type="sldNum" sz="quarter" idx="10"/>
          </p:nvPr>
        </p:nvSpPr>
        <p:spPr/>
        <p:txBody>
          <a:bodyPr/>
          <a:lstStyle/>
          <a:p>
            <a:fld id="{EE0FE113-5CF3-DB4D-AAB0-3FFBBE4187D3}" type="slidenum">
              <a:rPr lang="en-US" smtClean="0"/>
              <a:t>10</a:t>
            </a:fld>
            <a:endParaRPr lang="en-US"/>
          </a:p>
        </p:txBody>
      </p:sp>
    </p:spTree>
    <p:extLst>
      <p:ext uri="{BB962C8B-B14F-4D97-AF65-F5344CB8AC3E}">
        <p14:creationId xmlns:p14="http://schemas.microsoft.com/office/powerpoint/2010/main" val="1191250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F0B025-1787-0145-8DC1-09FD47DDD553}" type="datetimeFigureOut">
              <a:rPr lang="en-US" smtClean="0"/>
              <a:t>3/29/18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8BD17-9CB7-DD4D-8D77-34F2E97C8295}" type="slidenum">
              <a:rPr lang="en-US" smtClean="0"/>
              <a:t>‹#›</a:t>
            </a:fld>
            <a:endParaRPr lang="en-US"/>
          </a:p>
        </p:txBody>
      </p:sp>
    </p:spTree>
    <p:extLst>
      <p:ext uri="{BB962C8B-B14F-4D97-AF65-F5344CB8AC3E}">
        <p14:creationId xmlns:p14="http://schemas.microsoft.com/office/powerpoint/2010/main" val="2554818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F0B025-1787-0145-8DC1-09FD47DDD553}" type="datetimeFigureOut">
              <a:rPr lang="en-US" smtClean="0"/>
              <a:t>3/29/18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8BD17-9CB7-DD4D-8D77-34F2E97C8295}" type="slidenum">
              <a:rPr lang="en-US" smtClean="0"/>
              <a:t>‹#›</a:t>
            </a:fld>
            <a:endParaRPr lang="en-US"/>
          </a:p>
        </p:txBody>
      </p:sp>
    </p:spTree>
    <p:extLst>
      <p:ext uri="{BB962C8B-B14F-4D97-AF65-F5344CB8AC3E}">
        <p14:creationId xmlns:p14="http://schemas.microsoft.com/office/powerpoint/2010/main" val="3366350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AAF0B025-1787-0145-8DC1-09FD47DDD553}" type="datetimeFigureOut">
              <a:rPr lang="en-US" smtClean="0"/>
              <a:t>3/29/18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8BD17-9CB7-DD4D-8D77-34F2E97C8295}" type="slidenum">
              <a:rPr lang="en-US" smtClean="0"/>
              <a:t>‹#›</a:t>
            </a:fld>
            <a:endParaRPr lang="en-US"/>
          </a:p>
        </p:txBody>
      </p:sp>
    </p:spTree>
    <p:extLst>
      <p:ext uri="{BB962C8B-B14F-4D97-AF65-F5344CB8AC3E}">
        <p14:creationId xmlns:p14="http://schemas.microsoft.com/office/powerpoint/2010/main" val="788398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AAF0B025-1787-0145-8DC1-09FD47DDD553}" type="datetimeFigureOut">
              <a:rPr lang="en-US" smtClean="0"/>
              <a:t>3/29/18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8BD17-9CB7-DD4D-8D77-34F2E97C8295}" type="slidenum">
              <a:rPr lang="en-US" smtClean="0"/>
              <a:t>‹#›</a:t>
            </a:fld>
            <a:endParaRPr lang="en-US"/>
          </a:p>
        </p:txBody>
      </p:sp>
    </p:spTree>
    <p:extLst>
      <p:ext uri="{BB962C8B-B14F-4D97-AF65-F5344CB8AC3E}">
        <p14:creationId xmlns:p14="http://schemas.microsoft.com/office/powerpoint/2010/main" val="1504094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F0B025-1787-0145-8DC1-09FD47DDD553}" type="datetimeFigureOut">
              <a:rPr lang="en-US" smtClean="0"/>
              <a:t>3/29/18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8BD17-9CB7-DD4D-8D77-34F2E97C8295}" type="slidenum">
              <a:rPr lang="en-US" smtClean="0"/>
              <a:t>‹#›</a:t>
            </a:fld>
            <a:endParaRPr lang="en-US"/>
          </a:p>
        </p:txBody>
      </p:sp>
    </p:spTree>
    <p:extLst>
      <p:ext uri="{BB962C8B-B14F-4D97-AF65-F5344CB8AC3E}">
        <p14:creationId xmlns:p14="http://schemas.microsoft.com/office/powerpoint/2010/main" val="144937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F0B025-1787-0145-8DC1-09FD47DDD553}" type="datetimeFigureOut">
              <a:rPr lang="en-US" smtClean="0"/>
              <a:t>3/29/18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8BD17-9CB7-DD4D-8D77-34F2E97C8295}" type="slidenum">
              <a:rPr lang="en-US" smtClean="0"/>
              <a:t>‹#›</a:t>
            </a:fld>
            <a:endParaRPr lang="en-US"/>
          </a:p>
        </p:txBody>
      </p:sp>
    </p:spTree>
    <p:extLst>
      <p:ext uri="{BB962C8B-B14F-4D97-AF65-F5344CB8AC3E}">
        <p14:creationId xmlns:p14="http://schemas.microsoft.com/office/powerpoint/2010/main" val="1187145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F0B025-1787-0145-8DC1-09FD47DDD553}" type="datetimeFigureOut">
              <a:rPr lang="en-US" smtClean="0"/>
              <a:t>3/29/18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8BD17-9CB7-DD4D-8D77-34F2E97C8295}" type="slidenum">
              <a:rPr lang="en-US" smtClean="0"/>
              <a:t>‹#›</a:t>
            </a:fld>
            <a:endParaRPr lang="en-US"/>
          </a:p>
        </p:txBody>
      </p:sp>
    </p:spTree>
    <p:extLst>
      <p:ext uri="{BB962C8B-B14F-4D97-AF65-F5344CB8AC3E}">
        <p14:creationId xmlns:p14="http://schemas.microsoft.com/office/powerpoint/2010/main" val="3624140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F0B025-1787-0145-8DC1-09FD47DDD553}" type="datetimeFigureOut">
              <a:rPr lang="en-US" smtClean="0"/>
              <a:t>3/29/18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8BD17-9CB7-DD4D-8D77-34F2E97C8295}" type="slidenum">
              <a:rPr lang="en-US" smtClean="0"/>
              <a:t>‹#›</a:t>
            </a:fld>
            <a:endParaRPr lang="en-US"/>
          </a:p>
        </p:txBody>
      </p:sp>
    </p:spTree>
    <p:extLst>
      <p:ext uri="{BB962C8B-B14F-4D97-AF65-F5344CB8AC3E}">
        <p14:creationId xmlns:p14="http://schemas.microsoft.com/office/powerpoint/2010/main" val="1531031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F0B025-1787-0145-8DC1-09FD47DDD553}" type="datetimeFigureOut">
              <a:rPr lang="en-US" smtClean="0"/>
              <a:t>3/29/18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8BD17-9CB7-DD4D-8D77-34F2E97C8295}" type="slidenum">
              <a:rPr lang="en-US" smtClean="0"/>
              <a:t>‹#›</a:t>
            </a:fld>
            <a:endParaRPr lang="en-US"/>
          </a:p>
        </p:txBody>
      </p:sp>
    </p:spTree>
    <p:extLst>
      <p:ext uri="{BB962C8B-B14F-4D97-AF65-F5344CB8AC3E}">
        <p14:creationId xmlns:p14="http://schemas.microsoft.com/office/powerpoint/2010/main" val="3229396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F0B025-1787-0145-8DC1-09FD47DDD553}" type="datetimeFigureOut">
              <a:rPr lang="en-US" smtClean="0"/>
              <a:t>3/29/18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8BD17-9CB7-DD4D-8D77-34F2E97C8295}" type="slidenum">
              <a:rPr lang="en-US" smtClean="0"/>
              <a:t>‹#›</a:t>
            </a:fld>
            <a:endParaRPr lang="en-US"/>
          </a:p>
        </p:txBody>
      </p:sp>
    </p:spTree>
    <p:extLst>
      <p:ext uri="{BB962C8B-B14F-4D97-AF65-F5344CB8AC3E}">
        <p14:creationId xmlns:p14="http://schemas.microsoft.com/office/powerpoint/2010/main" val="366049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F0B025-1787-0145-8DC1-09FD47DDD553}" type="datetimeFigureOut">
              <a:rPr lang="en-US" smtClean="0"/>
              <a:t>3/29/18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8BD17-9CB7-DD4D-8D77-34F2E97C8295}" type="slidenum">
              <a:rPr lang="en-US" smtClean="0"/>
              <a:t>‹#›</a:t>
            </a:fld>
            <a:endParaRPr lang="en-US"/>
          </a:p>
        </p:txBody>
      </p:sp>
    </p:spTree>
    <p:extLst>
      <p:ext uri="{BB962C8B-B14F-4D97-AF65-F5344CB8AC3E}">
        <p14:creationId xmlns:p14="http://schemas.microsoft.com/office/powerpoint/2010/main" val="2456330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F0B025-1787-0145-8DC1-09FD47DDD553}" type="datetimeFigureOut">
              <a:rPr lang="en-US" smtClean="0"/>
              <a:t>3/29/18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8BD17-9CB7-DD4D-8D77-34F2E97C8295}" type="slidenum">
              <a:rPr lang="en-US" smtClean="0"/>
              <a:t>‹#›</a:t>
            </a:fld>
            <a:endParaRPr lang="en-US"/>
          </a:p>
        </p:txBody>
      </p:sp>
    </p:spTree>
    <p:extLst>
      <p:ext uri="{BB962C8B-B14F-4D97-AF65-F5344CB8AC3E}">
        <p14:creationId xmlns:p14="http://schemas.microsoft.com/office/powerpoint/2010/main" val="3535044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F0B025-1787-0145-8DC1-09FD47DDD553}" type="datetimeFigureOut">
              <a:rPr lang="en-US" smtClean="0"/>
              <a:t>3/29/18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8BD17-9CB7-DD4D-8D77-34F2E97C8295}" type="slidenum">
              <a:rPr lang="en-US" smtClean="0"/>
              <a:t>‹#›</a:t>
            </a:fld>
            <a:endParaRPr lang="en-US"/>
          </a:p>
        </p:txBody>
      </p:sp>
    </p:spTree>
    <p:extLst>
      <p:ext uri="{BB962C8B-B14F-4D97-AF65-F5344CB8AC3E}">
        <p14:creationId xmlns:p14="http://schemas.microsoft.com/office/powerpoint/2010/main" val="916947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2914357" y="6041361"/>
            <a:ext cx="732659" cy="365125"/>
          </a:xfrm>
        </p:spPr>
        <p:txBody>
          <a:bodyPr/>
          <a:lstStyle/>
          <a:p>
            <a:fld id="{AAF0B025-1787-0145-8DC1-09FD47DDD553}" type="datetimeFigureOut">
              <a:rPr lang="en-US" smtClean="0"/>
              <a:t>3/29/18</a:t>
            </a:fld>
            <a:endParaRPr lang="en-US"/>
          </a:p>
        </p:txBody>
      </p:sp>
      <p:sp>
        <p:nvSpPr>
          <p:cNvPr id="6" name="Footer Placeholder 5"/>
          <p:cNvSpPr>
            <a:spLocks noGrp="1"/>
          </p:cNvSpPr>
          <p:nvPr>
            <p:ph type="ftr" sz="quarter" idx="11"/>
          </p:nvPr>
        </p:nvSpPr>
        <p:spPr>
          <a:xfrm>
            <a:off x="442797" y="6041361"/>
            <a:ext cx="2471560" cy="365125"/>
          </a:xfrm>
        </p:spPr>
        <p:txBody>
          <a:bodyPr/>
          <a:lstStyle/>
          <a:p>
            <a:endParaRPr lang="en-US" dirty="0"/>
          </a:p>
        </p:txBody>
      </p:sp>
      <p:sp>
        <p:nvSpPr>
          <p:cNvPr id="7" name="Slide Number Placeholder 6"/>
          <p:cNvSpPr>
            <a:spLocks noGrp="1"/>
          </p:cNvSpPr>
          <p:nvPr>
            <p:ph type="sldNum" sz="quarter" idx="12"/>
          </p:nvPr>
        </p:nvSpPr>
        <p:spPr>
          <a:xfrm>
            <a:off x="3647017" y="5915887"/>
            <a:ext cx="796616" cy="490599"/>
          </a:xfrm>
        </p:spPr>
        <p:txBody>
          <a:bodyPr/>
          <a:lstStyle/>
          <a:p>
            <a:fld id="{5818BD17-9CB7-DD4D-8D77-34F2E97C8295}" type="slidenum">
              <a:rPr lang="en-US" smtClean="0"/>
              <a:t>‹#›</a:t>
            </a:fld>
            <a:endParaRPr lang="en-US"/>
          </a:p>
        </p:txBody>
      </p:sp>
    </p:spTree>
    <p:extLst>
      <p:ext uri="{BB962C8B-B14F-4D97-AF65-F5344CB8AC3E}">
        <p14:creationId xmlns:p14="http://schemas.microsoft.com/office/powerpoint/2010/main" val="3167121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AAF0B025-1787-0145-8DC1-09FD47DDD553}" type="datetimeFigureOut">
              <a:rPr lang="en-US" smtClean="0"/>
              <a:t>3/29/18</a:t>
            </a:fld>
            <a:endParaRPr lang="en-US"/>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5818BD17-9CB7-DD4D-8D77-34F2E97C8295}" type="slidenum">
              <a:rPr lang="en-US" smtClean="0"/>
              <a:t>‹#›</a:t>
            </a:fld>
            <a:endParaRPr lang="en-US"/>
          </a:p>
        </p:txBody>
      </p:sp>
    </p:spTree>
    <p:extLst>
      <p:ext uri="{BB962C8B-B14F-4D97-AF65-F5344CB8AC3E}">
        <p14:creationId xmlns:p14="http://schemas.microsoft.com/office/powerpoint/2010/main" val="1533796477"/>
      </p:ext>
    </p:extLst>
  </p:cSld>
  <p:clrMap bg1="dk1" tx1="lt1" bg2="dk2" tx2="lt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2042E2-F286-F54B-B1E5-3C0871685F3F}"/>
              </a:ext>
            </a:extLst>
          </p:cNvPr>
          <p:cNvPicPr>
            <a:picLocks noChangeAspect="1"/>
          </p:cNvPicPr>
          <p:nvPr/>
        </p:nvPicPr>
        <p:blipFill>
          <a:blip r:embed="rId3"/>
          <a:stretch>
            <a:fillRect/>
          </a:stretch>
        </p:blipFill>
        <p:spPr>
          <a:xfrm>
            <a:off x="324996" y="2718198"/>
            <a:ext cx="3570286" cy="2677715"/>
          </a:xfrm>
          <a:prstGeom prst="rect">
            <a:avLst/>
          </a:prstGeom>
        </p:spPr>
      </p:pic>
      <p:sp>
        <p:nvSpPr>
          <p:cNvPr id="2" name="Title 1">
            <a:extLst>
              <a:ext uri="{FF2B5EF4-FFF2-40B4-BE49-F238E27FC236}">
                <a16:creationId xmlns:a16="http://schemas.microsoft.com/office/drawing/2014/main" id="{32CF4E5F-4298-D14A-A066-5F7E082A5385}"/>
              </a:ext>
            </a:extLst>
          </p:cNvPr>
          <p:cNvSpPr>
            <a:spLocks noGrp="1"/>
          </p:cNvSpPr>
          <p:nvPr>
            <p:ph type="ctrTitle"/>
          </p:nvPr>
        </p:nvSpPr>
        <p:spPr>
          <a:xfrm>
            <a:off x="152400" y="1083827"/>
            <a:ext cx="8756453" cy="2284638"/>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How long can Desert Tortoises, </a:t>
            </a:r>
            <a:r>
              <a:rPr lang="en-US" b="1" i="1" dirty="0" err="1">
                <a:latin typeface="Times New Roman" panose="02020603050405020304" pitchFamily="18" charset="0"/>
                <a:cs typeface="Times New Roman" panose="02020603050405020304" pitchFamily="18" charset="0"/>
              </a:rPr>
              <a:t>Gopherus</a:t>
            </a:r>
            <a:r>
              <a:rPr lang="en-US" b="1" i="1" dirty="0">
                <a:latin typeface="Times New Roman" panose="02020603050405020304" pitchFamily="18" charset="0"/>
                <a:cs typeface="Times New Roman" panose="02020603050405020304" pitchFamily="18" charset="0"/>
              </a:rPr>
              <a:t> agassizii</a:t>
            </a:r>
            <a:r>
              <a:rPr lang="en-US" b="1" dirty="0">
                <a:latin typeface="Times New Roman" panose="02020603050405020304" pitchFamily="18" charset="0"/>
                <a:cs typeface="Times New Roman" panose="02020603050405020304" pitchFamily="18" charset="0"/>
              </a:rPr>
              <a:t>, hide in their burrows from climate change?</a:t>
            </a:r>
            <a:br>
              <a:rPr lang="en-US" dirty="0"/>
            </a:br>
            <a:endParaRPr lang="en-US" dirty="0"/>
          </a:p>
        </p:txBody>
      </p:sp>
      <p:sp>
        <p:nvSpPr>
          <p:cNvPr id="3" name="Subtitle 2">
            <a:extLst>
              <a:ext uri="{FF2B5EF4-FFF2-40B4-BE49-F238E27FC236}">
                <a16:creationId xmlns:a16="http://schemas.microsoft.com/office/drawing/2014/main" id="{D3F11D9F-9B89-A845-BE5E-34E5FB331E7A}"/>
              </a:ext>
            </a:extLst>
          </p:cNvPr>
          <p:cNvSpPr>
            <a:spLocks noGrp="1"/>
          </p:cNvSpPr>
          <p:nvPr>
            <p:ph type="subTitle" idx="1"/>
          </p:nvPr>
        </p:nvSpPr>
        <p:spPr>
          <a:xfrm>
            <a:off x="4289132" y="5043559"/>
            <a:ext cx="5936105" cy="2322978"/>
          </a:xfrm>
        </p:spPr>
        <p:txBody>
          <a:bodyPr>
            <a:normAutofit/>
          </a:bodyPr>
          <a:lstStyle/>
          <a:p>
            <a:r>
              <a:rPr lang="en-US" sz="1800" b="1" dirty="0"/>
              <a:t>          </a:t>
            </a:r>
          </a:p>
          <a:p>
            <a:r>
              <a:rPr lang="en-US" sz="2000" b="1" dirty="0">
                <a:latin typeface="Times New Roman" panose="02020603050405020304" pitchFamily="18" charset="0"/>
                <a:cs typeface="Times New Roman" panose="02020603050405020304" pitchFamily="18" charset="0"/>
              </a:rPr>
              <a:t>           NASA PRESENTOR: Jenna Norris </a:t>
            </a:r>
          </a:p>
          <a:p>
            <a:r>
              <a:rPr lang="en-US" sz="2000" b="1" dirty="0">
                <a:latin typeface="Times New Roman" panose="02020603050405020304" pitchFamily="18" charset="0"/>
                <a:cs typeface="Times New Roman" panose="02020603050405020304" pitchFamily="18" charset="0"/>
              </a:rPr>
              <a:t>           MENTOR: Dr. Jeffrey E. </a:t>
            </a:r>
            <a:r>
              <a:rPr lang="en-US" sz="2000" b="1" dirty="0" err="1">
                <a:latin typeface="Times New Roman" panose="02020603050405020304" pitchFamily="18" charset="0"/>
                <a:cs typeface="Times New Roman" panose="02020603050405020304" pitchFamily="18" charset="0"/>
              </a:rPr>
              <a:t>Lovich</a:t>
            </a:r>
            <a:r>
              <a:rPr lang="en-US" sz="2000" b="1" dirty="0">
                <a:latin typeface="Times New Roman" panose="02020603050405020304" pitchFamily="18" charset="0"/>
                <a:cs typeface="Times New Roman" panose="02020603050405020304" pitchFamily="18" charset="0"/>
              </a:rPr>
              <a:t> </a:t>
            </a:r>
          </a:p>
          <a:p>
            <a:endParaRPr lang="en-US" sz="1500" b="1" dirty="0">
              <a:latin typeface="+mj-lt"/>
            </a:endParaRPr>
          </a:p>
          <a:p>
            <a:endParaRPr lang="en-US" dirty="0"/>
          </a:p>
        </p:txBody>
      </p:sp>
      <p:pic>
        <p:nvPicPr>
          <p:cNvPr id="5" name="Picture 5" descr="azsgc_text_white_lg.jpg">
            <a:extLst>
              <a:ext uri="{FF2B5EF4-FFF2-40B4-BE49-F238E27FC236}">
                <a16:creationId xmlns:a16="http://schemas.microsoft.com/office/drawing/2014/main" id="{09805F37-78DD-264F-A49A-713FE18527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98370" y="3090279"/>
            <a:ext cx="949568" cy="126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1C815D2-91D2-5A4B-A603-85E13BAC7ACF}"/>
              </a:ext>
            </a:extLst>
          </p:cNvPr>
          <p:cNvPicPr>
            <a:picLocks noChangeAspect="1"/>
          </p:cNvPicPr>
          <p:nvPr/>
        </p:nvPicPr>
        <p:blipFill>
          <a:blip r:embed="rId5"/>
          <a:stretch>
            <a:fillRect/>
          </a:stretch>
        </p:blipFill>
        <p:spPr>
          <a:xfrm>
            <a:off x="6973927" y="3755885"/>
            <a:ext cx="1635083" cy="602066"/>
          </a:xfrm>
          <a:prstGeom prst="rect">
            <a:avLst/>
          </a:prstGeom>
        </p:spPr>
      </p:pic>
      <p:pic>
        <p:nvPicPr>
          <p:cNvPr id="9" name="Picture 8">
            <a:extLst>
              <a:ext uri="{FF2B5EF4-FFF2-40B4-BE49-F238E27FC236}">
                <a16:creationId xmlns:a16="http://schemas.microsoft.com/office/drawing/2014/main" id="{4C420CFF-6202-8146-AE45-FCD711A35C5B}"/>
              </a:ext>
            </a:extLst>
          </p:cNvPr>
          <p:cNvPicPr>
            <a:picLocks noChangeAspect="1"/>
          </p:cNvPicPr>
          <p:nvPr/>
        </p:nvPicPr>
        <p:blipFill>
          <a:blip r:embed="rId6"/>
          <a:stretch>
            <a:fillRect/>
          </a:stretch>
        </p:blipFill>
        <p:spPr>
          <a:xfrm>
            <a:off x="5251028" y="3064975"/>
            <a:ext cx="1599459" cy="1292976"/>
          </a:xfrm>
          <a:prstGeom prst="rect">
            <a:avLst/>
          </a:prstGeom>
        </p:spPr>
      </p:pic>
      <p:pic>
        <p:nvPicPr>
          <p:cNvPr id="10" name="Picture 4">
            <a:extLst>
              <a:ext uri="{FF2B5EF4-FFF2-40B4-BE49-F238E27FC236}">
                <a16:creationId xmlns:a16="http://schemas.microsoft.com/office/drawing/2014/main" id="{00AC0F13-7A26-DE41-85AE-5589378CF8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18" y="6374818"/>
            <a:ext cx="2686050"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13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643D-67B5-A148-8BCD-77FCD80572A5}"/>
              </a:ext>
            </a:extLst>
          </p:cNvPr>
          <p:cNvSpPr>
            <a:spLocks noGrp="1"/>
          </p:cNvSpPr>
          <p:nvPr>
            <p:ph type="title"/>
          </p:nvPr>
        </p:nvSpPr>
        <p:spPr>
          <a:xfrm>
            <a:off x="600639" y="837041"/>
            <a:ext cx="7928999" cy="727838"/>
          </a:xfrm>
        </p:spPr>
        <p:txBody>
          <a:bodyPr>
            <a:normAutofit/>
          </a:bodyPr>
          <a:lstStyle/>
          <a:p>
            <a:r>
              <a:rPr lang="en-US" dirty="0"/>
              <a:t>CONCLUSION</a:t>
            </a:r>
          </a:p>
        </p:txBody>
      </p:sp>
      <p:graphicFrame>
        <p:nvGraphicFramePr>
          <p:cNvPr id="5" name="Content Placeholder 2">
            <a:extLst>
              <a:ext uri="{FF2B5EF4-FFF2-40B4-BE49-F238E27FC236}">
                <a16:creationId xmlns:a16="http://schemas.microsoft.com/office/drawing/2014/main" id="{894EAB07-522B-49ED-8135-C4C8A45E5569}"/>
              </a:ext>
            </a:extLst>
          </p:cNvPr>
          <p:cNvGraphicFramePr>
            <a:graphicFrameLocks noGrp="1"/>
          </p:cNvGraphicFramePr>
          <p:nvPr>
            <p:ph idx="1"/>
            <p:extLst>
              <p:ext uri="{D42A27DB-BD31-4B8C-83A1-F6EECF244321}">
                <p14:modId xmlns:p14="http://schemas.microsoft.com/office/powerpoint/2010/main" val="3518986247"/>
              </p:ext>
            </p:extLst>
          </p:nvPr>
        </p:nvGraphicFramePr>
        <p:xfrm>
          <a:off x="614363" y="2768735"/>
          <a:ext cx="7915275" cy="2483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7852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83A07-46EA-8E48-A1CD-A16962DBED0C}"/>
              </a:ext>
            </a:extLst>
          </p:cNvPr>
          <p:cNvSpPr>
            <a:spLocks noGrp="1"/>
          </p:cNvSpPr>
          <p:nvPr>
            <p:ph type="title"/>
          </p:nvPr>
        </p:nvSpPr>
        <p:spPr>
          <a:xfrm>
            <a:off x="134912" y="1446047"/>
            <a:ext cx="3725151" cy="4802353"/>
          </a:xfrm>
          <a:effectLst/>
        </p:spPr>
        <p:txBody>
          <a:bodyPr anchor="ctr">
            <a:normAutofit/>
          </a:bodyPr>
          <a:lstStyle/>
          <a:p>
            <a:r>
              <a:rPr lang="en-US" sz="2400" dirty="0">
                <a:solidFill>
                  <a:schemeClr val="tx1"/>
                </a:solidFill>
              </a:rPr>
              <a:t>ACKNOWLEDGEMENTS</a:t>
            </a:r>
          </a:p>
        </p:txBody>
      </p:sp>
      <p:sp>
        <p:nvSpPr>
          <p:cNvPr id="3" name="Content Placeholder 2">
            <a:extLst>
              <a:ext uri="{FF2B5EF4-FFF2-40B4-BE49-F238E27FC236}">
                <a16:creationId xmlns:a16="http://schemas.microsoft.com/office/drawing/2014/main" id="{7F0AFA4A-33E6-0340-96AC-CEC9853BF29F}"/>
              </a:ext>
            </a:extLst>
          </p:cNvPr>
          <p:cNvSpPr>
            <a:spLocks noGrp="1"/>
          </p:cNvSpPr>
          <p:nvPr>
            <p:ph idx="1"/>
          </p:nvPr>
        </p:nvSpPr>
        <p:spPr>
          <a:xfrm>
            <a:off x="3860063" y="2804040"/>
            <a:ext cx="4560038" cy="3315788"/>
          </a:xfrm>
          <a:effectLst/>
        </p:spPr>
        <p:txBody>
          <a:bodyPr>
            <a:normAutofit/>
          </a:bodyPr>
          <a:lstStyle/>
          <a:p>
            <a:r>
              <a:rPr lang="en-US" sz="2400" dirty="0">
                <a:latin typeface="Times New Roman" panose="02020603050405020304" pitchFamily="18" charset="0"/>
                <a:cs typeface="Times New Roman" panose="02020603050405020304" pitchFamily="18" charset="0"/>
              </a:rPr>
              <a:t>MENTOR: DR. JEFFREY LOVICH FROM U. S. GEOLOGICAL SURVEY </a:t>
            </a:r>
          </a:p>
          <a:p>
            <a:r>
              <a:rPr lang="en-US" sz="2400" dirty="0">
                <a:latin typeface="Times New Roman" panose="02020603050405020304" pitchFamily="18" charset="0"/>
                <a:cs typeface="Times New Roman" panose="02020603050405020304" pitchFamily="18" charset="0"/>
              </a:rPr>
              <a:t>NAU NASA SPACE GRANT PROGRAM </a:t>
            </a: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endParaRPr lang="en-US" sz="1200" dirty="0"/>
          </a:p>
        </p:txBody>
      </p:sp>
    </p:spTree>
    <p:extLst>
      <p:ext uri="{BB962C8B-B14F-4D97-AF65-F5344CB8AC3E}">
        <p14:creationId xmlns:p14="http://schemas.microsoft.com/office/powerpoint/2010/main" val="733914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6826829-3495-5B42-9406-4DEA50EFDDD4}"/>
              </a:ext>
            </a:extLst>
          </p:cNvPr>
          <p:cNvPicPr>
            <a:picLocks noGrp="1" noChangeAspect="1"/>
          </p:cNvPicPr>
          <p:nvPr>
            <p:ph idx="1"/>
          </p:nvPr>
        </p:nvPicPr>
        <p:blipFill rotWithShape="1">
          <a:blip r:embed="rId3"/>
          <a:srcRect t="5736" b="9994"/>
          <a:stretch/>
        </p:blipFill>
        <p:spPr>
          <a:xfrm>
            <a:off x="15" y="857257"/>
            <a:ext cx="9143985" cy="5143493"/>
          </a:xfrm>
          <a:prstGeom prst="rect">
            <a:avLst/>
          </a:prstGeom>
        </p:spPr>
      </p:pic>
    </p:spTree>
    <p:extLst>
      <p:ext uri="{BB962C8B-B14F-4D97-AF65-F5344CB8AC3E}">
        <p14:creationId xmlns:p14="http://schemas.microsoft.com/office/powerpoint/2010/main" val="1016129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ECFD-BBA6-F747-9CE3-FDA5A061603C}"/>
              </a:ext>
            </a:extLst>
          </p:cNvPr>
          <p:cNvSpPr>
            <a:spLocks noGrp="1"/>
          </p:cNvSpPr>
          <p:nvPr>
            <p:ph type="title"/>
          </p:nvPr>
        </p:nvSpPr>
        <p:spPr>
          <a:xfrm>
            <a:off x="474103" y="2540001"/>
            <a:ext cx="3217363" cy="3107874"/>
          </a:xfrm>
        </p:spPr>
        <p:txBody>
          <a:bodyPr anchor="ctr">
            <a:normAutofit/>
          </a:bodyPr>
          <a:lstStyle/>
          <a:p>
            <a:r>
              <a:rPr lang="en-US" dirty="0"/>
              <a:t>HOURS OF ACTIVITY VS HOURS OF RESTRICTION</a:t>
            </a:r>
          </a:p>
        </p:txBody>
      </p:sp>
      <p:sp>
        <p:nvSpPr>
          <p:cNvPr id="3" name="Content Placeholder 2">
            <a:extLst>
              <a:ext uri="{FF2B5EF4-FFF2-40B4-BE49-F238E27FC236}">
                <a16:creationId xmlns:a16="http://schemas.microsoft.com/office/drawing/2014/main" id="{86028496-9DF1-FA44-AD95-11133C21083A}"/>
              </a:ext>
            </a:extLst>
          </p:cNvPr>
          <p:cNvSpPr>
            <a:spLocks noGrp="1"/>
          </p:cNvSpPr>
          <p:nvPr>
            <p:ph idx="1"/>
          </p:nvPr>
        </p:nvSpPr>
        <p:spPr>
          <a:xfrm>
            <a:off x="4639734" y="2886526"/>
            <a:ext cx="4347430" cy="4513579"/>
          </a:xfrm>
          <a:effectLst/>
        </p:spPr>
        <p:txBody>
          <a:bodyPr>
            <a:normAutofit fontScale="92500" lnSpcReduction="10000"/>
          </a:bodyPr>
          <a:lstStyle/>
          <a:p>
            <a:pPr>
              <a:buFont typeface="Arial" panose="020B0604020202020204" pitchFamily="34" charset="0"/>
              <a:buChar char="•"/>
            </a:pPr>
            <a:r>
              <a:rPr lang="en-US" sz="2175" dirty="0">
                <a:latin typeface="Times New Roman" panose="02020603050405020304" pitchFamily="18" charset="0"/>
                <a:cs typeface="Times New Roman" panose="02020603050405020304" pitchFamily="18" charset="0"/>
              </a:rPr>
              <a:t>Ectotherm survival depends on a </a:t>
            </a:r>
            <a:r>
              <a:rPr lang="en-US" sz="2175" i="1" dirty="0">
                <a:latin typeface="Times New Roman" panose="02020603050405020304" pitchFamily="18" charset="0"/>
                <a:cs typeface="Times New Roman" panose="02020603050405020304" pitchFamily="18" charset="0"/>
              </a:rPr>
              <a:t>delicate</a:t>
            </a:r>
            <a:r>
              <a:rPr lang="en-US" sz="2175" dirty="0">
                <a:latin typeface="Times New Roman" panose="02020603050405020304" pitchFamily="18" charset="0"/>
                <a:cs typeface="Times New Roman" panose="02020603050405020304" pitchFamily="18" charset="0"/>
              </a:rPr>
              <a:t> balance between hours available for activity and hours of restriction </a:t>
            </a:r>
          </a:p>
          <a:p>
            <a:pPr lvl="1">
              <a:buFont typeface="Arial" panose="020B0604020202020204" pitchFamily="34" charset="0"/>
              <a:buChar char="•"/>
            </a:pPr>
            <a:r>
              <a:rPr lang="en-US" sz="2175" dirty="0">
                <a:latin typeface="Times New Roman" panose="02020603050405020304" pitchFamily="18" charset="0"/>
                <a:cs typeface="Times New Roman" panose="02020603050405020304" pitchFamily="18" charset="0"/>
              </a:rPr>
              <a:t>Hours of restriction – surface temperatures above operative temperatures</a:t>
            </a:r>
          </a:p>
          <a:p>
            <a:pPr lvl="2">
              <a:buFont typeface="Arial" panose="020B0604020202020204" pitchFamily="34" charset="0"/>
              <a:buChar char="•"/>
            </a:pPr>
            <a:r>
              <a:rPr lang="en-US" sz="2175" dirty="0">
                <a:latin typeface="Times New Roman" panose="02020603050405020304" pitchFamily="18" charset="0"/>
                <a:cs typeface="Times New Roman" panose="02020603050405020304" pitchFamily="18" charset="0"/>
              </a:rPr>
              <a:t>Critical Thermal Maximums (CTM) = 41.3 ºC </a:t>
            </a:r>
          </a:p>
          <a:p>
            <a:pPr>
              <a:buFont typeface="Arial" panose="020B0604020202020204" pitchFamily="34" charset="0"/>
              <a:buChar char="•"/>
            </a:pPr>
            <a:r>
              <a:rPr lang="en-US" sz="2175" dirty="0">
                <a:latin typeface="Times New Roman" panose="02020603050405020304" pitchFamily="18" charset="0"/>
                <a:cs typeface="Times New Roman" panose="02020603050405020304" pitchFamily="18" charset="0"/>
              </a:rPr>
              <a:t>Reduction in hours of activity may leave tortoises unable to meet all of their crucial biological needs</a:t>
            </a:r>
          </a:p>
          <a:p>
            <a:pPr lvl="1">
              <a:buFont typeface="Arial" panose="020B0604020202020204" pitchFamily="34" charset="0"/>
              <a:buChar char="•"/>
            </a:pPr>
            <a:r>
              <a:rPr lang="en-US" sz="2175" dirty="0">
                <a:latin typeface="Times New Roman" panose="02020603050405020304" pitchFamily="18" charset="0"/>
                <a:cs typeface="Times New Roman" panose="02020603050405020304" pitchFamily="18" charset="0"/>
              </a:rPr>
              <a:t>Past a tipping point for survival</a:t>
            </a:r>
            <a:r>
              <a:rPr lang="en-US" sz="2400" dirty="0">
                <a:latin typeface="Times New Roman" panose="02020603050405020304" pitchFamily="18" charset="0"/>
                <a:cs typeface="Times New Roman" panose="02020603050405020304" pitchFamily="18" charset="0"/>
              </a:rPr>
              <a:t>. </a:t>
            </a:r>
          </a:p>
          <a:p>
            <a:pPr marL="342900" lvl="1" indent="0">
              <a:buNone/>
            </a:pPr>
            <a:endParaRPr lang="en-US" dirty="0">
              <a:latin typeface="Times New Roman" panose="02020603050405020304" pitchFamily="18" charset="0"/>
              <a:cs typeface="Times New Roman" panose="02020603050405020304" pitchFamily="18" charset="0"/>
            </a:endParaRPr>
          </a:p>
          <a:p>
            <a:pPr marL="342900" lvl="1" indent="0">
              <a:buNone/>
            </a:pPr>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7077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225BAF-2E54-4542-A50D-FB36C01A44E9}"/>
              </a:ext>
            </a:extLst>
          </p:cNvPr>
          <p:cNvPicPr>
            <a:picLocks noChangeAspect="1"/>
          </p:cNvPicPr>
          <p:nvPr/>
        </p:nvPicPr>
        <p:blipFill rotWithShape="1">
          <a:blip r:embed="rId3">
            <a:alphaModFix/>
          </a:blip>
          <a:srcRect l="9091" t="31818"/>
          <a:stretch/>
        </p:blipFill>
        <p:spPr>
          <a:xfrm>
            <a:off x="15" y="857250"/>
            <a:ext cx="9143985" cy="5143492"/>
          </a:xfrm>
          <a:prstGeom prst="rect">
            <a:avLst/>
          </a:prstGeom>
          <a:gradFill>
            <a:gsLst>
              <a:gs pos="0">
                <a:schemeClr val="accent1">
                  <a:lumMod val="0"/>
                  <a:lumOff val="100000"/>
                  <a:alpha val="4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itle 1">
            <a:extLst>
              <a:ext uri="{FF2B5EF4-FFF2-40B4-BE49-F238E27FC236}">
                <a16:creationId xmlns:a16="http://schemas.microsoft.com/office/drawing/2014/main" id="{BD534F36-89D9-3B4B-945D-0A11BB26AE70}"/>
              </a:ext>
            </a:extLst>
          </p:cNvPr>
          <p:cNvSpPr>
            <a:spLocks noGrp="1"/>
          </p:cNvSpPr>
          <p:nvPr>
            <p:ph type="title"/>
          </p:nvPr>
        </p:nvSpPr>
        <p:spPr>
          <a:xfrm>
            <a:off x="4317999" y="988000"/>
            <a:ext cx="4279899" cy="572965"/>
          </a:xfrm>
        </p:spPr>
        <p:txBody>
          <a:bodyPr>
            <a:normAutofit fontScale="90000"/>
          </a:bodyPr>
          <a:lstStyle/>
          <a:p>
            <a:pPr algn="ctr"/>
            <a:r>
              <a:rPr lang="en-US" dirty="0"/>
              <a:t>CLIMATE CHANGE</a:t>
            </a:r>
          </a:p>
        </p:txBody>
      </p:sp>
      <p:sp>
        <p:nvSpPr>
          <p:cNvPr id="3" name="Content Placeholder 2">
            <a:extLst>
              <a:ext uri="{FF2B5EF4-FFF2-40B4-BE49-F238E27FC236}">
                <a16:creationId xmlns:a16="http://schemas.microsoft.com/office/drawing/2014/main" id="{BE366291-96C5-3A48-B018-793124EB264E}"/>
              </a:ext>
            </a:extLst>
          </p:cNvPr>
          <p:cNvSpPr>
            <a:spLocks noGrp="1"/>
          </p:cNvSpPr>
          <p:nvPr>
            <p:ph idx="1"/>
          </p:nvPr>
        </p:nvSpPr>
        <p:spPr>
          <a:xfrm>
            <a:off x="4317999" y="1682508"/>
            <a:ext cx="4254501" cy="3905492"/>
          </a:xfrm>
          <a:noFill/>
          <a:ln>
            <a:noFill/>
          </a:ln>
        </p:spPr>
        <p:txBody>
          <a:bodyPr>
            <a:noAutofit/>
          </a:bodyPr>
          <a:lstStyle/>
          <a:p>
            <a:pPr>
              <a:buClr>
                <a:schemeClr val="bg1"/>
              </a:buClr>
              <a:buFont typeface="Arial" panose="020B0604020202020204" pitchFamily="34" charset="0"/>
              <a:buChar char="•"/>
            </a:pPr>
            <a:r>
              <a:rPr lang="en-US" sz="2200" b="1" dirty="0">
                <a:solidFill>
                  <a:schemeClr val="bg1"/>
                </a:solidFill>
                <a:latin typeface="Times New Roman" panose="02020603050405020304" pitchFamily="18" charset="0"/>
                <a:cs typeface="Times New Roman" panose="02020603050405020304" pitchFamily="18" charset="0"/>
              </a:rPr>
              <a:t>Southwestern United States disproportionally subjected to trends in rising temperatures and increased aridity</a:t>
            </a:r>
          </a:p>
          <a:p>
            <a:pPr>
              <a:buClr>
                <a:srgbClr val="000000"/>
              </a:buClr>
              <a:buFont typeface="Arial" panose="020B0604020202020204" pitchFamily="34" charset="0"/>
              <a:buChar char="•"/>
            </a:pPr>
            <a:r>
              <a:rPr lang="en-US" sz="2200" b="1" dirty="0">
                <a:solidFill>
                  <a:schemeClr val="bg1"/>
                </a:solidFill>
                <a:latin typeface="Times New Roman" panose="02020603050405020304" pitchFamily="18" charset="0"/>
                <a:cs typeface="Times New Roman" panose="02020603050405020304" pitchFamily="18" charset="0"/>
              </a:rPr>
              <a:t>Global Circulation Models (GCM) </a:t>
            </a:r>
          </a:p>
          <a:p>
            <a:pPr lvl="1">
              <a:buClr>
                <a:srgbClr val="000000"/>
              </a:buClr>
              <a:buFont typeface="Arial" panose="020B0604020202020204" pitchFamily="34" charset="0"/>
              <a:buChar char="•"/>
            </a:pPr>
            <a:r>
              <a:rPr lang="en-US" sz="2200" b="1" dirty="0">
                <a:solidFill>
                  <a:schemeClr val="bg1"/>
                </a:solidFill>
                <a:latin typeface="Times New Roman" panose="02020603050405020304" pitchFamily="18" charset="0"/>
                <a:cs typeface="Times New Roman" panose="02020603050405020304" pitchFamily="18" charset="0"/>
              </a:rPr>
              <a:t>Projected temperature increase of 3.5–4°C within the next 60–90 years</a:t>
            </a:r>
          </a:p>
          <a:p>
            <a:pPr>
              <a:buClr>
                <a:srgbClr val="000000"/>
              </a:buClr>
              <a:buFont typeface="Arial" panose="020B0604020202020204" pitchFamily="34" charset="0"/>
              <a:buChar char="•"/>
            </a:pPr>
            <a:r>
              <a:rPr lang="en-US" sz="2200" b="1" dirty="0">
                <a:solidFill>
                  <a:schemeClr val="bg1"/>
                </a:solidFill>
                <a:latin typeface="Times New Roman" panose="02020603050405020304" pitchFamily="18" charset="0"/>
                <a:cs typeface="Times New Roman" panose="02020603050405020304" pitchFamily="18" charset="0"/>
              </a:rPr>
              <a:t>Predicted to affect distribution and survival of desert tortoise</a:t>
            </a:r>
          </a:p>
        </p:txBody>
      </p:sp>
    </p:spTree>
    <p:extLst>
      <p:ext uri="{BB962C8B-B14F-4D97-AF65-F5344CB8AC3E}">
        <p14:creationId xmlns:p14="http://schemas.microsoft.com/office/powerpoint/2010/main" val="3283905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1130-91E9-B541-BA0E-1F2BC8BC03A5}"/>
              </a:ext>
            </a:extLst>
          </p:cNvPr>
          <p:cNvSpPr>
            <a:spLocks noGrp="1"/>
          </p:cNvSpPr>
          <p:nvPr>
            <p:ph type="title"/>
          </p:nvPr>
        </p:nvSpPr>
        <p:spPr>
          <a:xfrm>
            <a:off x="491067" y="2252133"/>
            <a:ext cx="2538655" cy="3833828"/>
          </a:xfrm>
          <a:effectLst/>
        </p:spPr>
        <p:txBody>
          <a:bodyPr anchor="ctr">
            <a:normAutofit/>
          </a:bodyPr>
          <a:lstStyle/>
          <a:p>
            <a:pPr algn="r"/>
            <a:r>
              <a:rPr lang="en-US" sz="2400" dirty="0">
                <a:solidFill>
                  <a:schemeClr val="tx1"/>
                </a:solidFill>
              </a:rPr>
              <a:t>IMPACTS OF CLIMATE CHANGE</a:t>
            </a:r>
            <a:br>
              <a:rPr lang="en-US" sz="2400" dirty="0">
                <a:solidFill>
                  <a:schemeClr val="tx1"/>
                </a:solidFill>
              </a:rPr>
            </a:br>
            <a:r>
              <a:rPr lang="en-US" sz="2400" dirty="0">
                <a:solidFill>
                  <a:schemeClr val="tx1"/>
                </a:solidFill>
              </a:rPr>
              <a:t>ON DESERT TORTOISE</a:t>
            </a:r>
            <a:br>
              <a:rPr lang="en-US" sz="2400" dirty="0">
                <a:solidFill>
                  <a:schemeClr val="tx1"/>
                </a:solidFill>
              </a:rPr>
            </a:br>
            <a:endParaRPr lang="en-US" sz="2400" dirty="0">
              <a:solidFill>
                <a:schemeClr val="tx1"/>
              </a:solidFill>
            </a:endParaRPr>
          </a:p>
        </p:txBody>
      </p:sp>
      <p:sp>
        <p:nvSpPr>
          <p:cNvPr id="3" name="Content Placeholder 2">
            <a:extLst>
              <a:ext uri="{FF2B5EF4-FFF2-40B4-BE49-F238E27FC236}">
                <a16:creationId xmlns:a16="http://schemas.microsoft.com/office/drawing/2014/main" id="{AAEE6AAF-4DD0-D64D-BB99-7ACE6D3A4D78}"/>
              </a:ext>
            </a:extLst>
          </p:cNvPr>
          <p:cNvSpPr>
            <a:spLocks noGrp="1"/>
          </p:cNvSpPr>
          <p:nvPr>
            <p:ph idx="1"/>
          </p:nvPr>
        </p:nvSpPr>
        <p:spPr>
          <a:xfrm>
            <a:off x="4178299" y="2269066"/>
            <a:ext cx="4694768" cy="4233334"/>
          </a:xfrm>
          <a:effectLst/>
        </p:spPr>
        <p:txBody>
          <a:bodyPr>
            <a:noAutofit/>
          </a:bodyPr>
          <a:lstStyle/>
          <a:p>
            <a:pPr>
              <a:buFont typeface="Arial" panose="020B0604020202020204" pitchFamily="34" charset="0"/>
              <a:buChar char="•"/>
            </a:pPr>
            <a:r>
              <a:rPr lang="en-US" sz="1875" dirty="0">
                <a:latin typeface="Times New Roman" panose="02020603050405020304" pitchFamily="18" charset="0"/>
                <a:cs typeface="Times New Roman" panose="02020603050405020304" pitchFamily="18" charset="0"/>
              </a:rPr>
              <a:t>Thermal constraints on activity and microhabitat utilization</a:t>
            </a:r>
          </a:p>
          <a:p>
            <a:pPr lvl="1">
              <a:buFont typeface="Arial" panose="020B0604020202020204" pitchFamily="34" charset="0"/>
              <a:buChar char="•"/>
            </a:pPr>
            <a:r>
              <a:rPr lang="en-US" sz="1875" dirty="0">
                <a:latin typeface="Times New Roman" panose="02020603050405020304" pitchFamily="18" charset="0"/>
                <a:cs typeface="Times New Roman" panose="02020603050405020304" pitchFamily="18" charset="0"/>
              </a:rPr>
              <a:t>Spend up to </a:t>
            </a:r>
            <a:r>
              <a:rPr lang="en-US" sz="1875" b="1" dirty="0">
                <a:latin typeface="Times New Roman" panose="02020603050405020304" pitchFamily="18" charset="0"/>
                <a:cs typeface="Times New Roman" panose="02020603050405020304" pitchFamily="18" charset="0"/>
              </a:rPr>
              <a:t>&gt;98% </a:t>
            </a:r>
            <a:r>
              <a:rPr lang="en-US" sz="1875" dirty="0">
                <a:latin typeface="Times New Roman" panose="02020603050405020304" pitchFamily="18" charset="0"/>
                <a:cs typeface="Times New Roman" panose="02020603050405020304" pitchFamily="18" charset="0"/>
              </a:rPr>
              <a:t>of their annual activity cycle </a:t>
            </a:r>
            <a:r>
              <a:rPr lang="en-US" sz="1875" u="sng" dirty="0">
                <a:latin typeface="Times New Roman" panose="02020603050405020304" pitchFamily="18" charset="0"/>
                <a:cs typeface="Times New Roman" panose="02020603050405020304" pitchFamily="18" charset="0"/>
              </a:rPr>
              <a:t>below ground</a:t>
            </a:r>
            <a:r>
              <a:rPr lang="en-US" sz="1875" dirty="0">
                <a:latin typeface="Times New Roman" panose="02020603050405020304" pitchFamily="18" charset="0"/>
                <a:cs typeface="Times New Roman" panose="02020603050405020304" pitchFamily="18" charset="0"/>
              </a:rPr>
              <a:t> due to harsh desert conditions and </a:t>
            </a:r>
            <a:r>
              <a:rPr lang="en-US" sz="1875" b="1" dirty="0">
                <a:latin typeface="Times New Roman" panose="02020603050405020304" pitchFamily="18" charset="0"/>
                <a:cs typeface="Times New Roman" panose="02020603050405020304" pitchFamily="18" charset="0"/>
              </a:rPr>
              <a:t>&lt;2% </a:t>
            </a:r>
            <a:r>
              <a:rPr lang="en-US" sz="1875" dirty="0">
                <a:latin typeface="Times New Roman" panose="02020603050405020304" pitchFamily="18" charset="0"/>
                <a:cs typeface="Times New Roman" panose="02020603050405020304" pitchFamily="18" charset="0"/>
              </a:rPr>
              <a:t>of time </a:t>
            </a:r>
            <a:r>
              <a:rPr lang="en-US" sz="1875" u="sng" dirty="0">
                <a:latin typeface="Times New Roman" panose="02020603050405020304" pitchFamily="18" charset="0"/>
                <a:cs typeface="Times New Roman" panose="02020603050405020304" pitchFamily="18" charset="0"/>
              </a:rPr>
              <a:t>active at the surface </a:t>
            </a:r>
            <a:r>
              <a:rPr lang="en-US" sz="1875" dirty="0">
                <a:latin typeface="Times New Roman" panose="02020603050405020304" pitchFamily="18" charset="0"/>
                <a:cs typeface="Times New Roman" panose="02020603050405020304" pitchFamily="18" charset="0"/>
              </a:rPr>
              <a:t>. </a:t>
            </a:r>
          </a:p>
          <a:p>
            <a:pPr>
              <a:buFont typeface="Arial" panose="020B0604020202020204" pitchFamily="34" charset="0"/>
              <a:buChar char="•"/>
            </a:pPr>
            <a:r>
              <a:rPr lang="en-US" sz="1875" dirty="0">
                <a:latin typeface="Times New Roman" panose="02020603050405020304" pitchFamily="18" charset="0"/>
                <a:cs typeface="Times New Roman" panose="02020603050405020304" pitchFamily="18" charset="0"/>
              </a:rPr>
              <a:t>Environmental Sex Determination</a:t>
            </a:r>
          </a:p>
          <a:p>
            <a:pPr lvl="2">
              <a:buFont typeface="Arial" panose="020B0604020202020204" pitchFamily="34" charset="0"/>
              <a:buChar char="•"/>
            </a:pPr>
            <a:r>
              <a:rPr lang="en-US" sz="1875" dirty="0">
                <a:latin typeface="Times New Roman" panose="02020603050405020304" pitchFamily="18" charset="0"/>
                <a:cs typeface="Times New Roman" panose="02020603050405020304" pitchFamily="18" charset="0"/>
              </a:rPr>
              <a:t>Limit production of male hatchlings</a:t>
            </a:r>
          </a:p>
        </p:txBody>
      </p:sp>
    </p:spTree>
    <p:extLst>
      <p:ext uri="{BB962C8B-B14F-4D97-AF65-F5344CB8AC3E}">
        <p14:creationId xmlns:p14="http://schemas.microsoft.com/office/powerpoint/2010/main" val="1594671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FEC936-07C6-8F4C-B457-EFE9C0901EC5}"/>
              </a:ext>
            </a:extLst>
          </p:cNvPr>
          <p:cNvPicPr>
            <a:picLocks noChangeAspect="1"/>
          </p:cNvPicPr>
          <p:nvPr/>
        </p:nvPicPr>
        <p:blipFill>
          <a:blip r:embed="rId3"/>
          <a:stretch>
            <a:fillRect/>
          </a:stretch>
        </p:blipFill>
        <p:spPr>
          <a:xfrm>
            <a:off x="3826388" y="2505664"/>
            <a:ext cx="4708012" cy="3531009"/>
          </a:xfrm>
          <a:prstGeom prst="roundRect">
            <a:avLst>
              <a:gd name="adj" fmla="val 3876"/>
            </a:avLst>
          </a:prstGeom>
          <a:ln>
            <a:solidFill>
              <a:schemeClr val="accent1"/>
            </a:solidFill>
          </a:ln>
          <a:effectLst/>
        </p:spPr>
      </p:pic>
      <p:sp>
        <p:nvSpPr>
          <p:cNvPr id="2" name="Title 1">
            <a:extLst>
              <a:ext uri="{FF2B5EF4-FFF2-40B4-BE49-F238E27FC236}">
                <a16:creationId xmlns:a16="http://schemas.microsoft.com/office/drawing/2014/main" id="{72DADC5B-19D8-6C42-908E-F6F54A15C349}"/>
              </a:ext>
            </a:extLst>
          </p:cNvPr>
          <p:cNvSpPr>
            <a:spLocks noGrp="1"/>
          </p:cNvSpPr>
          <p:nvPr>
            <p:ph type="title"/>
          </p:nvPr>
        </p:nvSpPr>
        <p:spPr>
          <a:xfrm>
            <a:off x="607500" y="447188"/>
            <a:ext cx="7928998" cy="970450"/>
          </a:xfrm>
        </p:spPr>
        <p:txBody>
          <a:bodyPr>
            <a:normAutofit/>
          </a:bodyPr>
          <a:lstStyle/>
          <a:p>
            <a:r>
              <a:rPr lang="en-US" dirty="0"/>
              <a:t>POSSIBLE RESPONSES?</a:t>
            </a:r>
          </a:p>
        </p:txBody>
      </p:sp>
      <p:graphicFrame>
        <p:nvGraphicFramePr>
          <p:cNvPr id="16" name="Content Placeholder 2">
            <a:extLst>
              <a:ext uri="{FF2B5EF4-FFF2-40B4-BE49-F238E27FC236}">
                <a16:creationId xmlns:a16="http://schemas.microsoft.com/office/drawing/2014/main" id="{3388DF36-A2B2-4A68-AB95-DEEA9E9FAFA8}"/>
              </a:ext>
            </a:extLst>
          </p:cNvPr>
          <p:cNvGraphicFramePr>
            <a:graphicFrameLocks noGrp="1"/>
          </p:cNvGraphicFramePr>
          <p:nvPr>
            <p:ph idx="1"/>
            <p:extLst>
              <p:ext uri="{D42A27DB-BD31-4B8C-83A1-F6EECF244321}">
                <p14:modId xmlns:p14="http://schemas.microsoft.com/office/powerpoint/2010/main" val="1424251100"/>
              </p:ext>
            </p:extLst>
          </p:nvPr>
        </p:nvGraphicFramePr>
        <p:xfrm>
          <a:off x="135467" y="2235200"/>
          <a:ext cx="3420533" cy="4622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19274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568D-5E0A-4347-B0F1-408EF487E856}"/>
              </a:ext>
            </a:extLst>
          </p:cNvPr>
          <p:cNvSpPr>
            <a:spLocks noGrp="1"/>
          </p:cNvSpPr>
          <p:nvPr>
            <p:ph type="title"/>
          </p:nvPr>
        </p:nvSpPr>
        <p:spPr>
          <a:xfrm>
            <a:off x="253969" y="2840080"/>
            <a:ext cx="3674563" cy="2541215"/>
          </a:xfrm>
        </p:spPr>
        <p:txBody>
          <a:bodyPr anchor="ctr">
            <a:normAutofit/>
          </a:bodyPr>
          <a:lstStyle/>
          <a:p>
            <a:r>
              <a:rPr lang="en-US" dirty="0"/>
              <a:t>IMPORTANCE </a:t>
            </a:r>
          </a:p>
        </p:txBody>
      </p:sp>
      <p:sp>
        <p:nvSpPr>
          <p:cNvPr id="3" name="Content Placeholder 2">
            <a:extLst>
              <a:ext uri="{FF2B5EF4-FFF2-40B4-BE49-F238E27FC236}">
                <a16:creationId xmlns:a16="http://schemas.microsoft.com/office/drawing/2014/main" id="{EA84BA2A-4886-7341-9C58-CF784A3DB064}"/>
              </a:ext>
            </a:extLst>
          </p:cNvPr>
          <p:cNvSpPr>
            <a:spLocks noGrp="1"/>
          </p:cNvSpPr>
          <p:nvPr>
            <p:ph idx="1"/>
          </p:nvPr>
        </p:nvSpPr>
        <p:spPr>
          <a:xfrm>
            <a:off x="4538133" y="2158394"/>
            <a:ext cx="4279699" cy="4378720"/>
          </a:xfrm>
          <a:effectLst/>
        </p:spPr>
        <p:txBody>
          <a:bodyPr>
            <a:normAutofit/>
          </a:bodyPr>
          <a:lstStyle/>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Desert species already struggling to survive in the harsh desert conditions where climate change is predicted to have its most </a:t>
            </a:r>
            <a:r>
              <a:rPr lang="en-US" sz="2000" b="1" dirty="0">
                <a:latin typeface="Times New Roman" panose="02020603050405020304" pitchFamily="18" charset="0"/>
                <a:cs typeface="Times New Roman" panose="02020603050405020304" pitchFamily="18" charset="0"/>
              </a:rPr>
              <a:t>severe</a:t>
            </a:r>
            <a:r>
              <a:rPr lang="en-US" sz="2000" dirty="0">
                <a:latin typeface="Times New Roman" panose="02020603050405020304" pitchFamily="18" charset="0"/>
                <a:cs typeface="Times New Roman" panose="02020603050405020304" pitchFamily="18" charset="0"/>
              </a:rPr>
              <a:t> impact </a:t>
            </a:r>
          </a:p>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Respond quickly enough to a rapidly warming climate? </a:t>
            </a: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evolution would have to occur at a rate that is &gt;10,000 faster </a:t>
            </a:r>
          </a:p>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Habitat fragmentation limits ability to track climatic niches</a:t>
            </a:r>
            <a:r>
              <a:rPr lang="en-US" sz="1875"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06049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B1F7BC-17EF-4343-9040-9AB8475D3445}"/>
              </a:ext>
            </a:extLst>
          </p:cNvPr>
          <p:cNvPicPr>
            <a:picLocks noChangeAspect="1"/>
          </p:cNvPicPr>
          <p:nvPr/>
        </p:nvPicPr>
        <p:blipFill>
          <a:blip r:embed="rId3"/>
          <a:stretch>
            <a:fillRect/>
          </a:stretch>
        </p:blipFill>
        <p:spPr>
          <a:xfrm>
            <a:off x="5555723" y="2387600"/>
            <a:ext cx="2856949" cy="1899871"/>
          </a:xfrm>
          <a:prstGeom prst="rect">
            <a:avLst/>
          </a:prstGeom>
        </p:spPr>
      </p:pic>
      <p:pic>
        <p:nvPicPr>
          <p:cNvPr id="7" name="Picture 6">
            <a:extLst>
              <a:ext uri="{FF2B5EF4-FFF2-40B4-BE49-F238E27FC236}">
                <a16:creationId xmlns:a16="http://schemas.microsoft.com/office/drawing/2014/main" id="{E495B1A3-A623-6949-B228-4861E8FF6DC6}"/>
              </a:ext>
            </a:extLst>
          </p:cNvPr>
          <p:cNvPicPr>
            <a:picLocks noChangeAspect="1"/>
          </p:cNvPicPr>
          <p:nvPr/>
        </p:nvPicPr>
        <p:blipFill rotWithShape="1">
          <a:blip r:embed="rId4">
            <a:extLst/>
          </a:blip>
          <a:srcRect/>
          <a:stretch/>
        </p:blipFill>
        <p:spPr>
          <a:xfrm>
            <a:off x="5555722" y="4287471"/>
            <a:ext cx="2856950" cy="2086305"/>
          </a:xfrm>
          <a:prstGeom prst="rect">
            <a:avLst/>
          </a:prstGeom>
        </p:spPr>
      </p:pic>
      <p:sp>
        <p:nvSpPr>
          <p:cNvPr id="2" name="Title 1">
            <a:extLst>
              <a:ext uri="{FF2B5EF4-FFF2-40B4-BE49-F238E27FC236}">
                <a16:creationId xmlns:a16="http://schemas.microsoft.com/office/drawing/2014/main" id="{397E6DB3-B28A-8740-9A0C-6982D4853666}"/>
              </a:ext>
            </a:extLst>
          </p:cNvPr>
          <p:cNvSpPr>
            <a:spLocks noGrp="1"/>
          </p:cNvSpPr>
          <p:nvPr>
            <p:ph type="title"/>
          </p:nvPr>
        </p:nvSpPr>
        <p:spPr>
          <a:xfrm>
            <a:off x="614035" y="515308"/>
            <a:ext cx="3779276" cy="1169559"/>
          </a:xfrm>
        </p:spPr>
        <p:txBody>
          <a:bodyPr>
            <a:normAutofit fontScale="90000"/>
          </a:bodyPr>
          <a:lstStyle/>
          <a:p>
            <a:r>
              <a:rPr lang="en-US" dirty="0"/>
              <a:t>DATA COLLECTION</a:t>
            </a:r>
          </a:p>
        </p:txBody>
      </p:sp>
      <p:sp>
        <p:nvSpPr>
          <p:cNvPr id="3" name="Content Placeholder 2">
            <a:extLst>
              <a:ext uri="{FF2B5EF4-FFF2-40B4-BE49-F238E27FC236}">
                <a16:creationId xmlns:a16="http://schemas.microsoft.com/office/drawing/2014/main" id="{E515564E-767D-F441-9634-268167D1678E}"/>
              </a:ext>
            </a:extLst>
          </p:cNvPr>
          <p:cNvSpPr>
            <a:spLocks noGrp="1"/>
          </p:cNvSpPr>
          <p:nvPr>
            <p:ph idx="1"/>
          </p:nvPr>
        </p:nvSpPr>
        <p:spPr>
          <a:xfrm>
            <a:off x="614035" y="2387600"/>
            <a:ext cx="4178098" cy="3986176"/>
          </a:xfrm>
        </p:spPr>
        <p:txBody>
          <a:bodyPr>
            <a:noAutofit/>
          </a:bodyPr>
          <a:lstStyle/>
          <a:p>
            <a:pPr>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Study site located in the the southernmost boundary of Joshua Tree National Park in the Sonoran Desert of California. </a:t>
            </a:r>
          </a:p>
          <a:p>
            <a:pPr>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Data loggers designed to mimic thermal dynamics of desert tortoises</a:t>
            </a:r>
          </a:p>
          <a:p>
            <a:pPr lvl="1">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Collected air temps every 15 minutes under current conditions </a:t>
            </a:r>
          </a:p>
          <a:p>
            <a:pPr>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Data loggers placed in various tortoise microhabitats; in and under bushes, trees and under rock shelters and burrows</a:t>
            </a:r>
          </a:p>
        </p:txBody>
      </p:sp>
    </p:spTree>
    <p:extLst>
      <p:ext uri="{BB962C8B-B14F-4D97-AF65-F5344CB8AC3E}">
        <p14:creationId xmlns:p14="http://schemas.microsoft.com/office/powerpoint/2010/main" val="2985095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8586254-473F-B34C-8039-AD326BC7E11A}"/>
              </a:ext>
            </a:extLst>
          </p:cNvPr>
          <p:cNvGraphicFramePr>
            <a:graphicFrameLocks noGrp="1"/>
          </p:cNvGraphicFramePr>
          <p:nvPr>
            <p:extLst>
              <p:ext uri="{D42A27DB-BD31-4B8C-83A1-F6EECF244321}">
                <p14:modId xmlns:p14="http://schemas.microsoft.com/office/powerpoint/2010/main" val="1909357352"/>
              </p:ext>
            </p:extLst>
          </p:nvPr>
        </p:nvGraphicFramePr>
        <p:xfrm>
          <a:off x="156138" y="2556933"/>
          <a:ext cx="8801596" cy="3810774"/>
        </p:xfrm>
        <a:graphic>
          <a:graphicData uri="http://schemas.openxmlformats.org/drawingml/2006/table">
            <a:tbl>
              <a:tblPr firstRow="1" bandRow="1">
                <a:tableStyleId>{5C22544A-7EE6-4342-B048-85BDC9FD1C3A}</a:tableStyleId>
              </a:tblPr>
              <a:tblGrid>
                <a:gridCol w="2975540">
                  <a:extLst>
                    <a:ext uri="{9D8B030D-6E8A-4147-A177-3AD203B41FA5}">
                      <a16:colId xmlns:a16="http://schemas.microsoft.com/office/drawing/2014/main" val="1265051679"/>
                    </a:ext>
                  </a:extLst>
                </a:gridCol>
                <a:gridCol w="1425258">
                  <a:extLst>
                    <a:ext uri="{9D8B030D-6E8A-4147-A177-3AD203B41FA5}">
                      <a16:colId xmlns:a16="http://schemas.microsoft.com/office/drawing/2014/main" val="509546923"/>
                    </a:ext>
                  </a:extLst>
                </a:gridCol>
                <a:gridCol w="2200399">
                  <a:extLst>
                    <a:ext uri="{9D8B030D-6E8A-4147-A177-3AD203B41FA5}">
                      <a16:colId xmlns:a16="http://schemas.microsoft.com/office/drawing/2014/main" val="516770452"/>
                    </a:ext>
                  </a:extLst>
                </a:gridCol>
                <a:gridCol w="2200399">
                  <a:extLst>
                    <a:ext uri="{9D8B030D-6E8A-4147-A177-3AD203B41FA5}">
                      <a16:colId xmlns:a16="http://schemas.microsoft.com/office/drawing/2014/main" val="2621061205"/>
                    </a:ext>
                  </a:extLst>
                </a:gridCol>
              </a:tblGrid>
              <a:tr h="968930">
                <a:tc>
                  <a:txBody>
                    <a:bodyPr/>
                    <a:lstStyle/>
                    <a:p>
                      <a:r>
                        <a:rPr lang="en-US" sz="1800" dirty="0"/>
                        <a:t>CLIMATE</a:t>
                      </a:r>
                    </a:p>
                  </a:txBody>
                  <a:tcPr marL="68580" marR="68580" marT="34290" marB="34290"/>
                </a:tc>
                <a:tc>
                  <a:txBody>
                    <a:bodyPr/>
                    <a:lstStyle/>
                    <a:p>
                      <a:r>
                        <a:rPr lang="en-US" sz="1800" dirty="0"/>
                        <a:t>MINIMUM</a:t>
                      </a:r>
                    </a:p>
                  </a:txBody>
                  <a:tcPr marL="68580" marR="68580" marT="34290" marB="34290"/>
                </a:tc>
                <a:tc>
                  <a:txBody>
                    <a:bodyPr/>
                    <a:lstStyle/>
                    <a:p>
                      <a:r>
                        <a:rPr lang="en-US" sz="1800" dirty="0"/>
                        <a:t>MAXIMUM</a:t>
                      </a:r>
                    </a:p>
                  </a:txBody>
                  <a:tcPr marL="68580" marR="68580" marT="34290" marB="34290"/>
                </a:tc>
                <a:tc>
                  <a:txBody>
                    <a:bodyPr/>
                    <a:lstStyle/>
                    <a:p>
                      <a:r>
                        <a:rPr lang="en-US" sz="1800" dirty="0"/>
                        <a:t>MEAN</a:t>
                      </a:r>
                    </a:p>
                  </a:txBody>
                  <a:tcPr marL="68580" marR="68580" marT="34290" marB="34290"/>
                </a:tc>
                <a:extLst>
                  <a:ext uri="{0D108BD9-81ED-4DB2-BD59-A6C34878D82A}">
                    <a16:rowId xmlns:a16="http://schemas.microsoft.com/office/drawing/2014/main" val="625317885"/>
                  </a:ext>
                </a:extLst>
              </a:tr>
              <a:tr h="1284604">
                <a:tc>
                  <a:txBody>
                    <a:bodyPr/>
                    <a:lstStyle/>
                    <a:p>
                      <a:r>
                        <a:rPr lang="en-US" sz="2100" dirty="0"/>
                        <a:t>CURRENT CONDITIONS </a:t>
                      </a:r>
                    </a:p>
                    <a:p>
                      <a:r>
                        <a:rPr lang="en-US" sz="2100" dirty="0"/>
                        <a:t>(2016-2017)</a:t>
                      </a:r>
                    </a:p>
                  </a:txBody>
                  <a:tcPr marL="68580" marR="68580" marT="34290" marB="34290"/>
                </a:tc>
                <a:tc>
                  <a:txBody>
                    <a:bodyPr/>
                    <a:lstStyle/>
                    <a:p>
                      <a:r>
                        <a:rPr lang="en-US" sz="2100" dirty="0"/>
                        <a:t>0%</a:t>
                      </a:r>
                    </a:p>
                  </a:txBody>
                  <a:tcPr marL="68580" marR="68580" marT="34290" marB="34290"/>
                </a:tc>
                <a:tc>
                  <a:txBody>
                    <a:bodyPr/>
                    <a:lstStyle/>
                    <a:p>
                      <a:r>
                        <a:rPr lang="en-US" sz="2100" dirty="0"/>
                        <a:t>9.1401%</a:t>
                      </a:r>
                    </a:p>
                  </a:txBody>
                  <a:tcPr marL="68580" marR="68580" marT="34290" marB="34290"/>
                </a:tc>
                <a:tc>
                  <a:txBody>
                    <a:bodyPr/>
                    <a:lstStyle/>
                    <a:p>
                      <a:r>
                        <a:rPr lang="en-US" sz="2100" dirty="0"/>
                        <a:t>2.576%</a:t>
                      </a:r>
                    </a:p>
                  </a:txBody>
                  <a:tcPr marL="68580" marR="68580" marT="34290" marB="34290"/>
                </a:tc>
                <a:extLst>
                  <a:ext uri="{0D108BD9-81ED-4DB2-BD59-A6C34878D82A}">
                    <a16:rowId xmlns:a16="http://schemas.microsoft.com/office/drawing/2014/main" val="317807615"/>
                  </a:ext>
                </a:extLst>
              </a:tr>
              <a:tr h="1557240">
                <a:tc>
                  <a:txBody>
                    <a:bodyPr/>
                    <a:lstStyle/>
                    <a:p>
                      <a:r>
                        <a:rPr lang="en-US" sz="2100" dirty="0"/>
                        <a:t>FUTURE CONDITIONS</a:t>
                      </a:r>
                    </a:p>
                    <a:p>
                      <a:r>
                        <a:rPr lang="en-US" sz="2100" dirty="0"/>
                        <a:t>(+4 </a:t>
                      </a:r>
                      <a:r>
                        <a:rPr lang="en-US" sz="2100" b="0" i="0" kern="1200" dirty="0">
                          <a:solidFill>
                            <a:schemeClr val="dk1"/>
                          </a:solidFill>
                          <a:effectLst/>
                          <a:latin typeface="+mn-lt"/>
                          <a:ea typeface="+mn-ea"/>
                          <a:cs typeface="+mn-cs"/>
                        </a:rPr>
                        <a:t>°C)</a:t>
                      </a:r>
                      <a:endParaRPr lang="en-US" sz="2100" b="0" dirty="0"/>
                    </a:p>
                  </a:txBody>
                  <a:tcPr marL="68580" marR="68580" marT="34290" marB="34290"/>
                </a:tc>
                <a:tc>
                  <a:txBody>
                    <a:bodyPr/>
                    <a:lstStyle/>
                    <a:p>
                      <a:r>
                        <a:rPr lang="en-US" sz="2100" dirty="0"/>
                        <a:t>0%</a:t>
                      </a:r>
                    </a:p>
                  </a:txBody>
                  <a:tcPr marL="68580" marR="68580" marT="34290" marB="34290"/>
                </a:tc>
                <a:tc>
                  <a:txBody>
                    <a:bodyPr/>
                    <a:lstStyle/>
                    <a:p>
                      <a:r>
                        <a:rPr lang="en-US" sz="2100" dirty="0"/>
                        <a:t>13.3041%</a:t>
                      </a:r>
                    </a:p>
                  </a:txBody>
                  <a:tcPr marL="68580" marR="68580" marT="34290" marB="34290"/>
                </a:tc>
                <a:tc>
                  <a:txBody>
                    <a:bodyPr/>
                    <a:lstStyle/>
                    <a:p>
                      <a:r>
                        <a:rPr lang="en-US" sz="2100" dirty="0"/>
                        <a:t>6.449%</a:t>
                      </a:r>
                    </a:p>
                  </a:txBody>
                  <a:tcPr marL="68580" marR="68580" marT="34290" marB="34290"/>
                </a:tc>
                <a:extLst>
                  <a:ext uri="{0D108BD9-81ED-4DB2-BD59-A6C34878D82A}">
                    <a16:rowId xmlns:a16="http://schemas.microsoft.com/office/drawing/2014/main" val="2850113185"/>
                  </a:ext>
                </a:extLst>
              </a:tr>
            </a:tbl>
          </a:graphicData>
        </a:graphic>
      </p:graphicFrame>
      <p:sp>
        <p:nvSpPr>
          <p:cNvPr id="7" name="TextBox 6">
            <a:extLst>
              <a:ext uri="{FF2B5EF4-FFF2-40B4-BE49-F238E27FC236}">
                <a16:creationId xmlns:a16="http://schemas.microsoft.com/office/drawing/2014/main" id="{1D97662E-5155-C345-BED6-8C43ECAF8FC3}"/>
              </a:ext>
            </a:extLst>
          </p:cNvPr>
          <p:cNvSpPr txBox="1"/>
          <p:nvPr/>
        </p:nvSpPr>
        <p:spPr>
          <a:xfrm>
            <a:off x="-139516" y="897467"/>
            <a:ext cx="7861115" cy="523220"/>
          </a:xfrm>
          <a:prstGeom prst="rect">
            <a:avLst/>
          </a:prstGeom>
          <a:noFill/>
        </p:spPr>
        <p:txBody>
          <a:bodyPr wrap="square" rtlCol="0">
            <a:spAutoFit/>
          </a:bodyPr>
          <a:lstStyle/>
          <a:p>
            <a:pPr algn="ctr"/>
            <a:r>
              <a:rPr lang="en-US" sz="2800" b="1" dirty="0"/>
              <a:t>PERCENT OF OBSERVATIONS ABOVE CTM </a:t>
            </a:r>
          </a:p>
        </p:txBody>
      </p:sp>
    </p:spTree>
    <p:extLst>
      <p:ext uri="{BB962C8B-B14F-4D97-AF65-F5344CB8AC3E}">
        <p14:creationId xmlns:p14="http://schemas.microsoft.com/office/powerpoint/2010/main" val="16035280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Quotable</Template>
  <TotalTime>3043</TotalTime>
  <Words>1241</Words>
  <Application>Microsoft Macintosh PowerPoint</Application>
  <PresentationFormat>On-screen Show (4:3)</PresentationFormat>
  <Paragraphs>111</Paragraphs>
  <Slides>11</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Century Gothic</vt:lpstr>
      <vt:lpstr>Times New Roman</vt:lpstr>
      <vt:lpstr>Trebuchet MS</vt:lpstr>
      <vt:lpstr>Wingdings 2</vt:lpstr>
      <vt:lpstr>Quotable</vt:lpstr>
      <vt:lpstr>How long can Desert Tortoises, Gopherus agassizii, hide in their burrows from climate change? </vt:lpstr>
      <vt:lpstr>PowerPoint Presentation</vt:lpstr>
      <vt:lpstr>HOURS OF ACTIVITY VS HOURS OF RESTRICTION</vt:lpstr>
      <vt:lpstr>CLIMATE CHANGE</vt:lpstr>
      <vt:lpstr>IMPACTS OF CLIMATE CHANGE ON DESERT TORTOISE </vt:lpstr>
      <vt:lpstr>POSSIBLE RESPONSES?</vt:lpstr>
      <vt:lpstr>IMPORTANCE </vt:lpstr>
      <vt:lpstr>DATA COLLECTION</vt:lpstr>
      <vt:lpstr>PowerPoint Presentation</vt:lpstr>
      <vt:lpstr>CONCLUSION</vt:lpstr>
      <vt:lpstr>ACKNOWLEDGEMENTS</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202</cp:revision>
  <cp:lastPrinted>2018-03-12T14:26:50Z</cp:lastPrinted>
  <dcterms:created xsi:type="dcterms:W3CDTF">2018-03-11T22:08:00Z</dcterms:created>
  <dcterms:modified xsi:type="dcterms:W3CDTF">2018-03-30T04:00:54Z</dcterms:modified>
</cp:coreProperties>
</file>